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3"/>
  </p:notesMasterIdLst>
  <p:handoutMasterIdLst>
    <p:handoutMasterId r:id="rId24"/>
  </p:handoutMasterIdLst>
  <p:sldIdLst>
    <p:sldId id="1487" r:id="rId5"/>
    <p:sldId id="1488" r:id="rId6"/>
    <p:sldId id="1553" r:id="rId7"/>
    <p:sldId id="1555" r:id="rId8"/>
    <p:sldId id="1561" r:id="rId9"/>
    <p:sldId id="1551" r:id="rId10"/>
    <p:sldId id="1562" r:id="rId11"/>
    <p:sldId id="1549" r:id="rId12"/>
    <p:sldId id="1550" r:id="rId13"/>
    <p:sldId id="1563" r:id="rId14"/>
    <p:sldId id="1564" r:id="rId15"/>
    <p:sldId id="1565" r:id="rId16"/>
    <p:sldId id="1559" r:id="rId17"/>
    <p:sldId id="1548" r:id="rId18"/>
    <p:sldId id="1560" r:id="rId19"/>
    <p:sldId id="1556" r:id="rId20"/>
    <p:sldId id="1522" r:id="rId21"/>
    <p:sldId id="1523" r:id="rId22"/>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3"/>
            <p14:sldId id="1555"/>
            <p14:sldId id="1561"/>
            <p14:sldId id="1551"/>
            <p14:sldId id="1562"/>
            <p14:sldId id="1549"/>
            <p14:sldId id="1550"/>
            <p14:sldId id="1563"/>
            <p14:sldId id="1564"/>
            <p14:sldId id="1565"/>
            <p14:sldId id="1559"/>
            <p14:sldId id="1548"/>
          </p14:sldIdLst>
        </p14:section>
        <p14:section name="Closing" id="{D4E3B1CF-DD2E-4D6E-961F-E6ECD190E64E}">
          <p14:sldIdLst>
            <p14:sldId id="1560"/>
            <p14:sldId id="1556"/>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805" autoAdjust="0"/>
  </p:normalViewPr>
  <p:slideViewPr>
    <p:cSldViewPr>
      <p:cViewPr varScale="1">
        <p:scale>
          <a:sx n="82" d="100"/>
          <a:sy n="82" d="100"/>
        </p:scale>
        <p:origin x="162" y="90"/>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of external slides: Ignite 2017 – Dan Kogan</a:t>
            </a:r>
          </a:p>
          <a:p>
            <a:endParaRPr lang="en-US" dirty="0"/>
          </a:p>
          <a:p>
            <a:r>
              <a:rPr lang="en-US" dirty="0"/>
              <a:t>https://myignite.microsoft.com/sessions/55144</a:t>
            </a: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839387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10/17/2017 10:30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5332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4" name="Slide Number Placeholder 3">
            <a:extLst/>
          </p:cNvPr>
          <p:cNvSpPr>
            <a:spLocks noGrp="1"/>
          </p:cNvSpPr>
          <p:nvPr>
            <p:ph type="sldNum" sz="quarter" idx="10"/>
          </p:nvPr>
        </p:nvSpPr>
        <p:spPr/>
        <p:txBody>
          <a:bodyPr/>
          <a:lstStyle/>
          <a:p>
            <a:fld id="{BCBC6C70-6115-416C-ABAF-380504DF8D1B}" type="slidenum">
              <a:rPr lang="en-US" smtClean="0"/>
              <a:t>12</a:t>
            </a:fld>
            <a:endParaRPr lang="en-US"/>
          </a:p>
        </p:txBody>
      </p:sp>
    </p:spTree>
    <p:extLst>
      <p:ext uri="{BB962C8B-B14F-4D97-AF65-F5344CB8AC3E}">
        <p14:creationId xmlns:p14="http://schemas.microsoft.com/office/powerpoint/2010/main" val="1496872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latin typeface="Segoe UI Light" pitchFamily="34" charset="0"/>
                <a:ea typeface="+mn-ea"/>
                <a:cs typeface="+mn-cs"/>
              </a:rPr>
              <a:t>Review demo site and look at modern webparts – </a:t>
            </a:r>
            <a:r>
              <a:rPr lang="en-US" sz="900" kern="1200" dirty="0" err="1">
                <a:solidFill>
                  <a:schemeClr val="tx1"/>
                </a:solidFill>
                <a:latin typeface="Segoe UI Light" pitchFamily="34" charset="0"/>
                <a:ea typeface="+mn-ea"/>
                <a:cs typeface="+mn-cs"/>
              </a:rPr>
              <a:t>ootb</a:t>
            </a:r>
            <a:r>
              <a:rPr lang="en-US" sz="900" kern="1200" dirty="0">
                <a:solidFill>
                  <a:schemeClr val="tx1"/>
                </a:solidFill>
                <a:latin typeface="Segoe UI Light" pitchFamily="34" charset="0"/>
                <a:ea typeface="+mn-ea"/>
                <a:cs typeface="+mn-cs"/>
              </a:rPr>
              <a:t> – links and sections</a:t>
            </a:r>
          </a:p>
          <a:p>
            <a:r>
              <a:rPr lang="en-US"/>
              <a:t>https://dev365x810645.sharepoint.com/sites/onlinemarketing</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72165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334979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10/17/2017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17</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10/17/2017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18</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t>Tahoe/SPS 2001 – ASP Based, Single Box</a:t>
            </a:r>
          </a:p>
          <a:p>
            <a:r>
              <a:rPr lang="en-US" sz="3600"/>
              <a:t>SP  </a:t>
            </a:r>
            <a:r>
              <a:rPr lang="en-US" sz="3600" dirty="0"/>
              <a:t>2003 – Moved to ASP.NET, scale out, enterprise manageability</a:t>
            </a:r>
          </a:p>
          <a:p>
            <a:r>
              <a:rPr lang="en-US" sz="3600" dirty="0"/>
              <a:t>SP  2007 – Added ECM, Publishing, Shared Services</a:t>
            </a:r>
          </a:p>
          <a:p>
            <a:r>
              <a:rPr lang="en-US" sz="3600" dirty="0"/>
              <a:t>SP  2010 – FAST acquisition, search driven portals, scaled up </a:t>
            </a:r>
            <a:r>
              <a:rPr lang="en-US" sz="3600" dirty="0" err="1"/>
              <a:t>doclibs</a:t>
            </a:r>
            <a:endParaRPr lang="en-US" sz="3600" dirty="0"/>
          </a:p>
          <a:p>
            <a:r>
              <a:rPr lang="en-US" sz="3600" dirty="0"/>
              <a:t>SP  2013 – Multitenant, base for our cloud based release</a:t>
            </a:r>
          </a:p>
          <a:p>
            <a:r>
              <a:rPr lang="en-US" sz="3600" dirty="0"/>
              <a:t>SP 2016 – First version migrated back from Cloud</a:t>
            </a:r>
          </a:p>
          <a:p>
            <a:endParaRPr lang="en-US" dirty="0"/>
          </a:p>
        </p:txBody>
      </p:sp>
      <p:sp>
        <p:nvSpPr>
          <p:cNvPr id="4" name="Date Placeholder 3"/>
          <p:cNvSpPr>
            <a:spLocks noGrp="1"/>
          </p:cNvSpPr>
          <p:nvPr>
            <p:ph type="dt" idx="10"/>
          </p:nvPr>
        </p:nvSpPr>
        <p:spPr/>
        <p:txBody>
          <a:bodyPr/>
          <a:lstStyle/>
          <a:p>
            <a:fld id="{CA18E192-2F8D-428E-B62B-9841F858B005}" type="datetime1">
              <a:rPr lang="en-US" smtClean="0">
                <a:solidFill>
                  <a:prstClr val="black"/>
                </a:solidFill>
              </a:rPr>
              <a:pPr/>
              <a:t>10/17/2017</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15220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Over the past several years, with the evolution of Office 365, development of SharePoint solutions has encountered a new set of challenges: while on one hand IT and Tenant administrators require a new set of tools to control how data get accessed and consumed in their tenancies, developers, on the other hand, want to programmatically control the whole lifecycle, experience, and data access capabilities of a Site.</a:t>
            </a:r>
          </a:p>
          <a:p>
            <a:r>
              <a:rPr lang="en-US" sz="1200" dirty="0">
                <a:latin typeface="+mn-lt"/>
              </a:rPr>
              <a:t> </a:t>
            </a:r>
          </a:p>
          <a:p>
            <a:r>
              <a:rPr lang="en-US" sz="1200" dirty="0">
                <a:latin typeface="+mn-lt"/>
              </a:rPr>
              <a:t>Unfortunately, developers today find themselves constraint around building app parts as a result of </a:t>
            </a:r>
            <a:r>
              <a:rPr lang="en-US" sz="1200" dirty="0" err="1">
                <a:latin typeface="+mn-lt"/>
              </a:rPr>
              <a:t>iFrames</a:t>
            </a:r>
            <a:r>
              <a:rPr lang="en-US" sz="1200" dirty="0">
                <a:latin typeface="+mn-lt"/>
              </a:rPr>
              <a:t>, a reduced set of APIs, and no integration with cross Office 365 workloads. This in turn limits their ability to develop powerful portals that extend SharePoint.</a:t>
            </a:r>
          </a:p>
          <a:p>
            <a:r>
              <a:rPr lang="en-US" sz="1200" dirty="0">
                <a:latin typeface="+mn-lt"/>
              </a:rPr>
              <a:t> </a:t>
            </a:r>
          </a:p>
          <a:p>
            <a:r>
              <a:rPr lang="en-US" sz="1200" dirty="0">
                <a:latin typeface="+mn-lt"/>
              </a:rPr>
              <a:t>The client-side development framework will deliver capabilities that will help both first party and third party developers build powerful, rich applications and provide an enjoyable web experience in Office 365 for end users that are both intuitive and simple to consume.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10/17/2017 10:21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080421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10/17/2017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Footer Placeholder 5"/>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8" name="Header Placeholder 7"/>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2964008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a:rPr>
              <a:t>Built into the SharePoint mobile apps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2069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FFB8D6-5B3C-47C0-A6CA-5ECB76B41F9F}" type="slidenum">
              <a:rPr lang="en-US" smtClean="0"/>
              <a:t>7</a:t>
            </a:fld>
            <a:endParaRPr lang="en-US"/>
          </a:p>
        </p:txBody>
      </p:sp>
    </p:spTree>
    <p:extLst>
      <p:ext uri="{BB962C8B-B14F-4D97-AF65-F5344CB8AC3E}">
        <p14:creationId xmlns:p14="http://schemas.microsoft.com/office/powerpoint/2010/main" val="3845109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rendered using Open Source web tech, predominantly React and Office Fabric</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CDN deployed “single-page” web apps with client side interactivity and fast page routing</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Mobile optimized (responsive)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10/17/2017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869831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sz="16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10/17/2017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29977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5262A-CC2F-41F5-AE76-5F9CBD8BA0BC}"/>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4" name="Slide Number Placeholder 3">
            <a:extLst/>
          </p:cNvPr>
          <p:cNvSpPr>
            <a:spLocks noGrp="1"/>
          </p:cNvSpPr>
          <p:nvPr>
            <p:ph type="sldNum" sz="quarter" idx="10"/>
          </p:nvPr>
        </p:nvSpPr>
        <p:spPr/>
        <p:txBody>
          <a:bodyPr/>
          <a:lstStyle/>
          <a:p>
            <a:fld id="{2C49AF7A-1F87-42E0-89E1-83C17C92E552}" type="slidenum">
              <a:rPr lang="en-US" smtClean="0"/>
              <a:t>10</a:t>
            </a:fld>
            <a:endParaRPr lang="en-US"/>
          </a:p>
        </p:txBody>
      </p:sp>
    </p:spTree>
    <p:extLst>
      <p:ext uri="{BB962C8B-B14F-4D97-AF65-F5344CB8AC3E}">
        <p14:creationId xmlns:p14="http://schemas.microsoft.com/office/powerpoint/2010/main" val="10263617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a:extLst>
            <a:ext uri="{FF2B5EF4-FFF2-40B4-BE49-F238E27FC236}">
              <a16:creationId xmlns:a16="http://schemas.microsoft.com/office/drawing/2014/main" id="{A19C3829-04FF-471E-A21F-FD152BF675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93B3B6-282F-45E6-9CB2-9BD8D14145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F81E93-5B1C-41DE-8E1C-5F39B2CD5F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21DD18-17BE-4F2A-8D9C-2D839919ADFA}"/>
              </a:ext>
            </a:extLst>
          </p:cNvPr>
          <p:cNvSpPr>
            <a:spLocks noGrp="1"/>
          </p:cNvSpPr>
          <p:nvPr>
            <p:ph type="dt" sz="half" idx="10"/>
          </p:nvPr>
        </p:nvSpPr>
        <p:spPr/>
        <p:txBody>
          <a:bodyPr/>
          <a:lstStyle/>
          <a:p>
            <a:fld id="{59F9940E-55A2-42F9-8664-7A4AC3235BA5}" type="datetimeFigureOut">
              <a:rPr lang="en-US" smtClean="0"/>
              <a:t>10/17/2017</a:t>
            </a:fld>
            <a:endParaRPr lang="en-US"/>
          </a:p>
        </p:txBody>
      </p:sp>
      <p:sp>
        <p:nvSpPr>
          <p:cNvPr id="5" name="Footer Placeholder 4">
            <a:extLst>
              <a:ext uri="{FF2B5EF4-FFF2-40B4-BE49-F238E27FC236}">
                <a16:creationId xmlns:a16="http://schemas.microsoft.com/office/drawing/2014/main" id="{D0A250BF-A2DB-4817-B7A6-09CE453474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AEA79C-1F5E-4FD4-95EB-48FBAE2400C0}"/>
              </a:ext>
            </a:extLst>
          </p:cNvPr>
          <p:cNvSpPr>
            <a:spLocks noGrp="1"/>
          </p:cNvSpPr>
          <p:nvPr>
            <p:ph type="sldNum" sz="quarter" idx="12"/>
          </p:nvPr>
        </p:nvSpPr>
        <p:spPr/>
        <p:txBody>
          <a:bodyPr/>
          <a:lstStyle/>
          <a:p>
            <a:fld id="{B0C60701-88E8-4210-A681-3CC26D3B36E5}" type="slidenum">
              <a:rPr lang="en-US" smtClean="0"/>
              <a:t>‹#›</a:t>
            </a:fld>
            <a:endParaRPr lang="en-US"/>
          </a:p>
        </p:txBody>
      </p:sp>
    </p:spTree>
    <p:extLst>
      <p:ext uri="{BB962C8B-B14F-4D97-AF65-F5344CB8AC3E}">
        <p14:creationId xmlns:p14="http://schemas.microsoft.com/office/powerpoint/2010/main" val="3342377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 id="2147484371" r:id="rId4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44.xml"/><Relationship Id="rId5" Type="http://schemas.openxmlformats.org/officeDocument/2006/relationships/image" Target="../media/image27.emf"/><Relationship Id="rId4" Type="http://schemas.openxmlformats.org/officeDocument/2006/relationships/image" Target="../media/image26.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tags" Target="../tags/tag1.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gif"/><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21.emf"/><Relationship Id="rId4" Type="http://schemas.openxmlformats.org/officeDocument/2006/relationships/image" Target="../media/image20.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Getting started with SharePoint Framework</a:t>
            </a:r>
          </a:p>
        </p:txBody>
      </p:sp>
      <p:sp>
        <p:nvSpPr>
          <p:cNvPr id="6" name="Text Placeholder 5"/>
          <p:cNvSpPr>
            <a:spLocks noGrp="1"/>
          </p:cNvSpPr>
          <p:nvPr>
            <p:ph type="body" sz="quarter" idx="14"/>
          </p:nvPr>
        </p:nvSpPr>
        <p:spPr/>
        <p:txBody>
          <a:bodyPr/>
          <a:lstStyle/>
          <a:p>
            <a:r>
              <a:rPr lang="en-US" dirty="0"/>
              <a:t>Introducing SharePoint Framework</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67A60-A1F3-41DD-815A-EFA5FA043C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B61CC6-7E41-4F03-B43A-1EC59519A5E8}"/>
              </a:ext>
            </a:extLst>
          </p:cNvPr>
          <p:cNvSpPr>
            <a:spLocks noGrp="1"/>
          </p:cNvSpPr>
          <p:nvPr>
            <p:ph type="title"/>
          </p:nvPr>
        </p:nvSpPr>
        <p:spPr>
          <a:xfrm>
            <a:off x="206496" y="163866"/>
            <a:ext cx="11889564" cy="917575"/>
          </a:xfrm>
        </p:spPr>
        <p:txBody>
          <a:bodyPr/>
          <a:lstStyle/>
          <a:p>
            <a:r>
              <a:rPr lang="en-US" sz="4080" spc="-100" dirty="0">
                <a:solidFill>
                  <a:schemeClr val="tx1"/>
                </a:solidFill>
                <a:latin typeface="Segoe UI Semibold" panose="020B0702040204020203" pitchFamily="34" charset="0"/>
                <a:cs typeface="Segoe UI Semibold" panose="020B0702040204020203" pitchFamily="34" charset="0"/>
              </a:rPr>
              <a:t>Out of the box</a:t>
            </a:r>
          </a:p>
        </p:txBody>
      </p:sp>
      <p:pic>
        <p:nvPicPr>
          <p:cNvPr id="4" name="Picture 3">
            <a:extLst>
              <a:ext uri="{FF2B5EF4-FFF2-40B4-BE49-F238E27FC236}">
                <a16:creationId xmlns:a16="http://schemas.microsoft.com/office/drawing/2014/main" id="{18E914E0-DEEC-4CC0-A2B3-0556034E291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68144" y="1081441"/>
            <a:ext cx="3808895" cy="6994525"/>
          </a:xfrm>
          <a:prstGeom prst="rect">
            <a:avLst/>
          </a:prstGeom>
        </p:spPr>
      </p:pic>
      <p:pic>
        <p:nvPicPr>
          <p:cNvPr id="6" name="Picture 5">
            <a:extLst>
              <a:ext uri="{FF2B5EF4-FFF2-40B4-BE49-F238E27FC236}">
                <a16:creationId xmlns:a16="http://schemas.microsoft.com/office/drawing/2014/main" id="{7CA28319-9E36-4DFF-8FB3-DBB865F82F6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60671" y="1081441"/>
            <a:ext cx="4552160" cy="6994525"/>
          </a:xfrm>
          <a:prstGeom prst="rect">
            <a:avLst/>
          </a:prstGeom>
        </p:spPr>
      </p:pic>
      <p:pic>
        <p:nvPicPr>
          <p:cNvPr id="7" name="Picture 6">
            <a:extLst>
              <a:ext uri="{FF2B5EF4-FFF2-40B4-BE49-F238E27FC236}">
                <a16:creationId xmlns:a16="http://schemas.microsoft.com/office/drawing/2014/main" id="{D7602AD3-069B-4AB2-8AA2-C8286CD6952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2272" y="1081441"/>
            <a:ext cx="2733086" cy="6994525"/>
          </a:xfrm>
          <a:prstGeom prst="rect">
            <a:avLst/>
          </a:prstGeom>
        </p:spPr>
      </p:pic>
    </p:spTree>
    <p:extLst>
      <p:ext uri="{BB962C8B-B14F-4D97-AF65-F5344CB8AC3E}">
        <p14:creationId xmlns:p14="http://schemas.microsoft.com/office/powerpoint/2010/main" val="4194042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B0192E-425F-4EB5-A53D-79896AD39BBD}"/>
              </a:ext>
            </a:extLst>
          </p:cNvPr>
          <p:cNvSpPr>
            <a:spLocks noGrp="1"/>
          </p:cNvSpPr>
          <p:nvPr>
            <p:ph type="title"/>
          </p:nvPr>
        </p:nvSpPr>
        <p:spPr>
          <a:xfrm>
            <a:off x="274639" y="1667670"/>
            <a:ext cx="5480668" cy="917575"/>
          </a:xfrm>
        </p:spPr>
        <p:txBody>
          <a:bodyPr vert="horz" wrap="square" lIns="146262" tIns="91414" rIns="146262" bIns="91414" rtlCol="0" anchor="t">
            <a:noAutofit/>
          </a:bodyPr>
          <a:lstStyle/>
          <a:p>
            <a:pPr>
              <a:lnSpc>
                <a:spcPct val="100000"/>
              </a:lnSpc>
              <a:spcBef>
                <a:spcPts val="0"/>
              </a:spcBef>
            </a:pPr>
            <a:r>
              <a:rPr lang="en-US" sz="3600" spc="-100" dirty="0">
                <a:solidFill>
                  <a:schemeClr val="tx2"/>
                </a:solidFill>
                <a:latin typeface="Segoe UI Semibold" panose="020B0702040204020203" pitchFamily="34" charset="0"/>
                <a:cs typeface="Segoe UI Semibold" panose="020B0702040204020203" pitchFamily="34" charset="0"/>
              </a:rPr>
              <a:t>Easily</a:t>
            </a:r>
            <a:r>
              <a:rPr lang="en-US" sz="3600" spc="-100" dirty="0">
                <a:solidFill>
                  <a:schemeClr val="tx1"/>
                </a:solidFill>
                <a:latin typeface="Segoe UI Semibold" panose="020B0702040204020203" pitchFamily="34" charset="0"/>
                <a:cs typeface="Segoe UI Semibold" panose="020B0702040204020203" pitchFamily="34" charset="0"/>
              </a:rPr>
              <a:t> create powerful, beautiful looking pages</a:t>
            </a:r>
          </a:p>
        </p:txBody>
      </p:sp>
      <p:sp>
        <p:nvSpPr>
          <p:cNvPr id="7" name="Title 1">
            <a:extLst>
              <a:ext uri="{FF2B5EF4-FFF2-40B4-BE49-F238E27FC236}">
                <a16:creationId xmlns:a16="http://schemas.microsoft.com/office/drawing/2014/main" id="{0B185828-1E04-4A41-853B-E6D1DAF8A538}"/>
              </a:ext>
            </a:extLst>
          </p:cNvPr>
          <p:cNvSpPr txBox="1">
            <a:spLocks/>
          </p:cNvSpPr>
          <p:nvPr/>
        </p:nvSpPr>
        <p:spPr>
          <a:xfrm>
            <a:off x="457580" y="279571"/>
            <a:ext cx="5943598"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spc="-100" dirty="0">
                <a:solidFill>
                  <a:schemeClr val="tx1"/>
                </a:solidFill>
                <a:latin typeface="Segoe UI Semibold" panose="020B0702040204020203" pitchFamily="34" charset="0"/>
                <a:cs typeface="Segoe UI Semibold" panose="020B0702040204020203" pitchFamily="34" charset="0"/>
              </a:rPr>
              <a:t>Authoring</a:t>
            </a:r>
            <a:endParaRPr lang="en-US" sz="4080" spc="-100" dirty="0">
              <a:solidFill>
                <a:schemeClr val="tx1"/>
              </a:solidFill>
              <a:latin typeface="Segoe UI Semibold" panose="020B0702040204020203" pitchFamily="34" charset="0"/>
              <a:cs typeface="Segoe UI Semibold" panose="020B0702040204020203" pitchFamily="34" charset="0"/>
            </a:endParaRPr>
          </a:p>
        </p:txBody>
      </p:sp>
      <p:sp>
        <p:nvSpPr>
          <p:cNvPr id="10" name="Rectangle 9">
            <a:extLst>
              <a:ext uri="{FF2B5EF4-FFF2-40B4-BE49-F238E27FC236}">
                <a16:creationId xmlns:a16="http://schemas.microsoft.com/office/drawing/2014/main" id="{BBBA912D-286B-4EBC-A21E-1A50B581057D}"/>
              </a:ext>
            </a:extLst>
          </p:cNvPr>
          <p:cNvSpPr/>
          <p:nvPr/>
        </p:nvSpPr>
        <p:spPr>
          <a:xfrm>
            <a:off x="914775" y="3040067"/>
            <a:ext cx="45719" cy="2713383"/>
          </a:xfrm>
          <a:prstGeom prst="rect">
            <a:avLst/>
          </a:prstGeom>
          <a:solidFill>
            <a:schemeClr val="tx2"/>
          </a:solidFill>
        </p:spPr>
        <p:txBody>
          <a:bodyPr wrap="none" lIns="559562" anchor="ctr" anchorCtr="0">
            <a:noAutofit/>
          </a:bodyPr>
          <a:lstStyle/>
          <a:p>
            <a:pPr defTabSz="932563">
              <a:lnSpc>
                <a:spcPct val="90000"/>
              </a:lnSpc>
              <a:spcAft>
                <a:spcPts val="600"/>
              </a:spcAft>
            </a:pPr>
            <a:r>
              <a:rPr lang="en-US" dirty="0">
                <a:solidFill>
                  <a:srgbClr val="353535"/>
                </a:solidFill>
                <a:cs typeface="Segoe UI Semibold" panose="020B0702040204020203" pitchFamily="34" charset="0"/>
              </a:rPr>
              <a:t>WYSIWYG authoring</a:t>
            </a:r>
          </a:p>
          <a:p>
            <a:pPr defTabSz="932563">
              <a:lnSpc>
                <a:spcPct val="90000"/>
              </a:lnSpc>
              <a:spcAft>
                <a:spcPts val="600"/>
              </a:spcAft>
            </a:pPr>
            <a:r>
              <a:rPr lang="en-US" dirty="0">
                <a:solidFill>
                  <a:srgbClr val="353535"/>
                </a:solidFill>
                <a:cs typeface="Segoe UI Semibold" panose="020B0702040204020203" pitchFamily="34" charset="0"/>
              </a:rPr>
              <a:t>Multi-column sections</a:t>
            </a:r>
          </a:p>
          <a:p>
            <a:pPr defTabSz="932563">
              <a:lnSpc>
                <a:spcPct val="90000"/>
              </a:lnSpc>
              <a:spcAft>
                <a:spcPts val="600"/>
              </a:spcAft>
            </a:pPr>
            <a:r>
              <a:rPr lang="en-US" dirty="0">
                <a:solidFill>
                  <a:srgbClr val="353535"/>
                </a:solidFill>
                <a:cs typeface="Segoe UI Semibold" panose="020B0702040204020203" pitchFamily="34" charset="0"/>
              </a:rPr>
              <a:t>Drag/ drop editing </a:t>
            </a:r>
          </a:p>
          <a:p>
            <a:pPr defTabSz="932563">
              <a:lnSpc>
                <a:spcPct val="90000"/>
              </a:lnSpc>
              <a:spcAft>
                <a:spcPts val="600"/>
              </a:spcAft>
            </a:pPr>
            <a:r>
              <a:rPr lang="en-US" dirty="0">
                <a:solidFill>
                  <a:srgbClr val="353535"/>
                </a:solidFill>
                <a:cs typeface="Segoe UI Semibold" panose="020B0702040204020203" pitchFamily="34" charset="0"/>
              </a:rPr>
              <a:t>RTE &amp; Paste support </a:t>
            </a:r>
          </a:p>
          <a:p>
            <a:pPr defTabSz="932563">
              <a:lnSpc>
                <a:spcPct val="90000"/>
              </a:lnSpc>
              <a:spcAft>
                <a:spcPts val="600"/>
              </a:spcAft>
            </a:pPr>
            <a:r>
              <a:rPr lang="en-US" dirty="0">
                <a:solidFill>
                  <a:srgbClr val="353535"/>
                </a:solidFill>
                <a:cs typeface="Segoe UI Semibold" panose="020B0702040204020203" pitchFamily="34" charset="0"/>
              </a:rPr>
              <a:t>OOB web parts </a:t>
            </a:r>
          </a:p>
          <a:p>
            <a:pPr defTabSz="932563">
              <a:lnSpc>
                <a:spcPct val="90000"/>
              </a:lnSpc>
              <a:spcAft>
                <a:spcPts val="600"/>
              </a:spcAft>
            </a:pPr>
            <a:r>
              <a:rPr lang="en-US" dirty="0">
                <a:solidFill>
                  <a:srgbClr val="353535"/>
                </a:solidFill>
                <a:cs typeface="Segoe UI Semibold" panose="020B0702040204020203" pitchFamily="34" charset="0"/>
              </a:rPr>
              <a:t>Page Templates</a:t>
            </a:r>
            <a:endParaRPr lang="en-US" sz="2400" dirty="0">
              <a:solidFill>
                <a:srgbClr val="353535"/>
              </a:solidFill>
              <a:cs typeface="Segoe UI Semibold" panose="020B0702040204020203" pitchFamily="34" charset="0"/>
            </a:endParaRPr>
          </a:p>
        </p:txBody>
      </p:sp>
      <p:pic>
        <p:nvPicPr>
          <p:cNvPr id="11" name="Picture 10">
            <a:extLst>
              <a:ext uri="{FF2B5EF4-FFF2-40B4-BE49-F238E27FC236}">
                <a16:creationId xmlns:a16="http://schemas.microsoft.com/office/drawing/2014/main" id="{3C4D3EC8-4A0E-41A9-8611-6BA6417AF0E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86725" y="545969"/>
            <a:ext cx="7206883" cy="5902586"/>
          </a:xfrm>
          <a:prstGeom prst="rect">
            <a:avLst/>
          </a:prstGeom>
          <a:ln w="12700">
            <a:solidFill>
              <a:schemeClr val="bg2"/>
            </a:solidFill>
          </a:ln>
        </p:spPr>
      </p:pic>
    </p:spTree>
    <p:custDataLst>
      <p:tags r:id="rId1"/>
    </p:custDataLst>
    <p:extLst>
      <p:ext uri="{BB962C8B-B14F-4D97-AF65-F5344CB8AC3E}">
        <p14:creationId xmlns:p14="http://schemas.microsoft.com/office/powerpoint/2010/main" val="159117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F2FDD1-C4FD-4C61-99D6-204C6699461C}"/>
              </a:ext>
            </a:extLst>
          </p:cNvPr>
          <p:cNvSpPr>
            <a:spLocks noGrp="1"/>
          </p:cNvSpPr>
          <p:nvPr>
            <p:ph idx="1"/>
          </p:nvPr>
        </p:nvSpPr>
        <p:spPr/>
        <p:txBody>
          <a:bodyPr/>
          <a:lstStyle/>
          <a:p>
            <a:pPr marL="0" indent="0">
              <a:buNone/>
            </a:pPr>
            <a:endParaRPr lang="en-US" dirty="0"/>
          </a:p>
        </p:txBody>
      </p:sp>
      <p:pic>
        <p:nvPicPr>
          <p:cNvPr id="5" name="Picture 4">
            <a:extLst>
              <a:ext uri="{FF2B5EF4-FFF2-40B4-BE49-F238E27FC236}">
                <a16:creationId xmlns:a16="http://schemas.microsoft.com/office/drawing/2014/main" id="{231CD44B-5DA1-4B47-9D4D-ABFFB397E4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7573" y="14667"/>
            <a:ext cx="9030777" cy="6965189"/>
          </a:xfrm>
          <a:prstGeom prst="rect">
            <a:avLst/>
          </a:prstGeom>
        </p:spPr>
      </p:pic>
      <p:pic>
        <p:nvPicPr>
          <p:cNvPr id="6" name="Picture 5">
            <a:extLst>
              <a:ext uri="{FF2B5EF4-FFF2-40B4-BE49-F238E27FC236}">
                <a16:creationId xmlns:a16="http://schemas.microsoft.com/office/drawing/2014/main" id="{6D1B53F7-E1EF-401D-B580-301270CB78A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07573" y="14667"/>
            <a:ext cx="9018919" cy="6991247"/>
          </a:xfrm>
          <a:prstGeom prst="rect">
            <a:avLst/>
          </a:prstGeom>
        </p:spPr>
      </p:pic>
      <p:pic>
        <p:nvPicPr>
          <p:cNvPr id="7" name="Picture 6">
            <a:extLst>
              <a:ext uri="{FF2B5EF4-FFF2-40B4-BE49-F238E27FC236}">
                <a16:creationId xmlns:a16="http://schemas.microsoft.com/office/drawing/2014/main" id="{29B72631-B060-4EB2-B568-C55B0E7E323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19431" y="24889"/>
            <a:ext cx="9018919" cy="6981025"/>
          </a:xfrm>
          <a:prstGeom prst="rect">
            <a:avLst/>
          </a:prstGeom>
        </p:spPr>
      </p:pic>
      <p:sp>
        <p:nvSpPr>
          <p:cNvPr id="8" name="Title 1">
            <a:extLst>
              <a:ext uri="{FF2B5EF4-FFF2-40B4-BE49-F238E27FC236}">
                <a16:creationId xmlns:a16="http://schemas.microsoft.com/office/drawing/2014/main" id="{6C69B23F-CA16-48D0-A8FE-75D8B108BE52}"/>
              </a:ext>
            </a:extLst>
          </p:cNvPr>
          <p:cNvSpPr>
            <a:spLocks noGrp="1"/>
          </p:cNvSpPr>
          <p:nvPr>
            <p:ph type="title"/>
          </p:nvPr>
        </p:nvSpPr>
        <p:spPr>
          <a:xfrm>
            <a:off x="183263" y="1577043"/>
            <a:ext cx="4846330" cy="917575"/>
          </a:xfrm>
        </p:spPr>
        <p:txBody>
          <a:bodyPr/>
          <a:lstStyle/>
          <a:p>
            <a:r>
              <a:rPr lang="en-US" sz="3600" spc="-100" dirty="0">
                <a:solidFill>
                  <a:schemeClr val="tx1"/>
                </a:solidFill>
                <a:latin typeface="Segoe UI Semibold" panose="020B0702040204020203" pitchFamily="34" charset="0"/>
                <a:cs typeface="Segoe UI Semibold" panose="020B0702040204020203" pitchFamily="34" charset="0"/>
              </a:rPr>
              <a:t>Web Parts and Toolbox</a:t>
            </a:r>
          </a:p>
        </p:txBody>
      </p:sp>
      <p:sp>
        <p:nvSpPr>
          <p:cNvPr id="9" name="Rectangle 8">
            <a:extLst>
              <a:ext uri="{FF2B5EF4-FFF2-40B4-BE49-F238E27FC236}">
                <a16:creationId xmlns:a16="http://schemas.microsoft.com/office/drawing/2014/main" id="{DB6353BF-7D8D-4307-875A-12F34869BF9B}"/>
              </a:ext>
            </a:extLst>
          </p:cNvPr>
          <p:cNvSpPr/>
          <p:nvPr/>
        </p:nvSpPr>
        <p:spPr>
          <a:xfrm flipH="1">
            <a:off x="731897" y="2674311"/>
            <a:ext cx="45719" cy="2926047"/>
          </a:xfrm>
          <a:prstGeom prst="rect">
            <a:avLst/>
          </a:prstGeom>
          <a:solidFill>
            <a:schemeClr val="tx2"/>
          </a:solidFill>
        </p:spPr>
        <p:txBody>
          <a:bodyPr wrap="none" lIns="559562" anchor="ctr" anchorCtr="0">
            <a:noAutofit/>
          </a:bodyPr>
          <a:lstStyle/>
          <a:p>
            <a:pPr marL="0" lvl="1" indent="0">
              <a:spcBef>
                <a:spcPts val="1836"/>
              </a:spcBef>
              <a:buNone/>
            </a:pPr>
            <a:endParaRPr lang="en-US" sz="2000" dirty="0">
              <a:gradFill>
                <a:gsLst>
                  <a:gs pos="1250">
                    <a:schemeClr val="tx1"/>
                  </a:gs>
                  <a:gs pos="100000">
                    <a:schemeClr val="tx1"/>
                  </a:gs>
                </a:gsLst>
                <a:lin ang="5400000" scaled="0"/>
              </a:gradFill>
            </a:endParaRPr>
          </a:p>
          <a:p>
            <a:pPr marL="0" lvl="1" indent="0">
              <a:spcBef>
                <a:spcPts val="1836"/>
              </a:spcBef>
              <a:buNone/>
            </a:pPr>
            <a:r>
              <a:rPr lang="en-US" sz="2000" dirty="0">
                <a:gradFill>
                  <a:gsLst>
                    <a:gs pos="1250">
                      <a:schemeClr val="tx1"/>
                    </a:gs>
                    <a:gs pos="100000">
                      <a:schemeClr val="tx1"/>
                    </a:gs>
                  </a:gsLst>
                  <a:lin ang="5400000" scaled="0"/>
                </a:gradFill>
              </a:rPr>
              <a:t>Large Tool Box</a:t>
            </a:r>
          </a:p>
          <a:p>
            <a:pPr marL="0" lvl="1" indent="0">
              <a:spcBef>
                <a:spcPts val="1836"/>
              </a:spcBef>
              <a:buNone/>
            </a:pPr>
            <a:r>
              <a:rPr lang="en-US" sz="2000" dirty="0">
                <a:gradFill>
                  <a:gsLst>
                    <a:gs pos="1250">
                      <a:schemeClr val="tx1"/>
                    </a:gs>
                    <a:gs pos="100000">
                      <a:schemeClr val="tx1"/>
                    </a:gs>
                  </a:gsLst>
                  <a:lin ang="5400000" scaled="0"/>
                </a:gradFill>
              </a:rPr>
              <a:t>Search</a:t>
            </a:r>
          </a:p>
          <a:p>
            <a:pPr marL="0" lvl="1" indent="0">
              <a:spcBef>
                <a:spcPts val="1836"/>
              </a:spcBef>
              <a:buNone/>
            </a:pPr>
            <a:r>
              <a:rPr lang="en-US" sz="2000" dirty="0">
                <a:gradFill>
                  <a:gsLst>
                    <a:gs pos="1250">
                      <a:schemeClr val="tx1"/>
                    </a:gs>
                    <a:gs pos="100000">
                      <a:schemeClr val="tx1"/>
                    </a:gs>
                  </a:gsLst>
                  <a:lin ang="5400000" scaled="0"/>
                </a:gradFill>
              </a:rPr>
              <a:t>Sort by Group or Alpha</a:t>
            </a:r>
          </a:p>
          <a:p>
            <a:pPr marL="0" lvl="1" indent="0">
              <a:spcBef>
                <a:spcPts val="1836"/>
              </a:spcBef>
              <a:buNone/>
            </a:pPr>
            <a:r>
              <a:rPr lang="en-US" sz="2000" dirty="0">
                <a:gradFill>
                  <a:gsLst>
                    <a:gs pos="1250">
                      <a:schemeClr val="tx1"/>
                    </a:gs>
                    <a:gs pos="100000">
                      <a:schemeClr val="tx1"/>
                    </a:gs>
                  </a:gsLst>
                  <a:lin ang="5400000" scaled="0"/>
                </a:gradFill>
              </a:rPr>
              <a:t>Includes Connectors </a:t>
            </a:r>
          </a:p>
          <a:p>
            <a:pPr marL="0" lvl="1" indent="0">
              <a:spcBef>
                <a:spcPts val="1836"/>
              </a:spcBef>
              <a:buNone/>
            </a:pPr>
            <a:r>
              <a:rPr lang="en-US" sz="2000" dirty="0">
                <a:gradFill>
                  <a:gsLst>
                    <a:gs pos="1250">
                      <a:schemeClr val="tx1"/>
                    </a:gs>
                    <a:gs pos="100000">
                      <a:schemeClr val="tx1"/>
                    </a:gs>
                  </a:gsLst>
                  <a:lin ang="5400000" scaled="0"/>
                </a:gradFill>
              </a:rPr>
              <a:t>Includes SharePoint Add-ins</a:t>
            </a:r>
          </a:p>
          <a:p>
            <a:pPr marL="0" lvl="1" indent="0">
              <a:spcBef>
                <a:spcPts val="1836"/>
              </a:spcBef>
              <a:buNone/>
            </a:pPr>
            <a:endParaRPr lang="en-US" sz="2000" dirty="0">
              <a:gradFill>
                <a:gsLst>
                  <a:gs pos="1250">
                    <a:schemeClr val="tx1"/>
                  </a:gs>
                  <a:gs pos="100000">
                    <a:schemeClr val="tx1"/>
                  </a:gs>
                </a:gsLst>
                <a:lin ang="5400000" scaled="0"/>
              </a:gradFill>
            </a:endParaRPr>
          </a:p>
        </p:txBody>
      </p:sp>
      <p:sp>
        <p:nvSpPr>
          <p:cNvPr id="2" name="Rectangle 1">
            <a:extLst>
              <a:ext uri="{FF2B5EF4-FFF2-40B4-BE49-F238E27FC236}">
                <a16:creationId xmlns:a16="http://schemas.microsoft.com/office/drawing/2014/main" id="{45102AA6-386E-4BE1-8D06-A0047776F86E}"/>
              </a:ext>
            </a:extLst>
          </p:cNvPr>
          <p:cNvSpPr/>
          <p:nvPr/>
        </p:nvSpPr>
        <p:spPr bwMode="auto">
          <a:xfrm>
            <a:off x="6401115" y="5234603"/>
            <a:ext cx="548634" cy="548634"/>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3C0BE6D0-E52D-492F-BB5F-0069D32291B9}"/>
              </a:ext>
            </a:extLst>
          </p:cNvPr>
          <p:cNvGrpSpPr/>
          <p:nvPr/>
        </p:nvGrpSpPr>
        <p:grpSpPr>
          <a:xfrm>
            <a:off x="5489103" y="11389"/>
            <a:ext cx="9037389" cy="6994525"/>
            <a:chOff x="5395286" y="3368"/>
            <a:chExt cx="9037389" cy="6994525"/>
          </a:xfrm>
        </p:grpSpPr>
        <p:pic>
          <p:nvPicPr>
            <p:cNvPr id="4" name="Picture 3">
              <a:extLst>
                <a:ext uri="{FF2B5EF4-FFF2-40B4-BE49-F238E27FC236}">
                  <a16:creationId xmlns:a16="http://schemas.microsoft.com/office/drawing/2014/main" id="{05B2BCB8-C24E-4399-B1AF-F1A10AB8F78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95286" y="3368"/>
              <a:ext cx="9037389" cy="6994525"/>
            </a:xfrm>
            <a:prstGeom prst="rect">
              <a:avLst/>
            </a:prstGeom>
          </p:spPr>
        </p:pic>
        <p:grpSp>
          <p:nvGrpSpPr>
            <p:cNvPr id="20" name="Group 19">
              <a:extLst>
                <a:ext uri="{FF2B5EF4-FFF2-40B4-BE49-F238E27FC236}">
                  <a16:creationId xmlns:a16="http://schemas.microsoft.com/office/drawing/2014/main" id="{359EFBE3-71B9-4180-9C5F-C4A9031DE098}"/>
                </a:ext>
              </a:extLst>
            </p:cNvPr>
            <p:cNvGrpSpPr/>
            <p:nvPr/>
          </p:nvGrpSpPr>
          <p:grpSpPr>
            <a:xfrm>
              <a:off x="6376217" y="5242695"/>
              <a:ext cx="621846" cy="622403"/>
              <a:chOff x="6376217" y="5242695"/>
              <a:chExt cx="621846" cy="622403"/>
            </a:xfrm>
          </p:grpSpPr>
          <p:pic>
            <p:nvPicPr>
              <p:cNvPr id="10" name="Picture 9">
                <a:extLst>
                  <a:ext uri="{FF2B5EF4-FFF2-40B4-BE49-F238E27FC236}">
                    <a16:creationId xmlns:a16="http://schemas.microsoft.com/office/drawing/2014/main" id="{B4D7CE85-C171-4491-9689-798D351787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541728" y="5242695"/>
                <a:ext cx="290825" cy="344453"/>
              </a:xfrm>
              <a:prstGeom prst="rect">
                <a:avLst/>
              </a:prstGeom>
            </p:spPr>
          </p:pic>
          <p:pic>
            <p:nvPicPr>
              <p:cNvPr id="17" name="Picture 16">
                <a:extLst>
                  <a:ext uri="{FF2B5EF4-FFF2-40B4-BE49-F238E27FC236}">
                    <a16:creationId xmlns:a16="http://schemas.microsoft.com/office/drawing/2014/main" id="{F0C04FE5-395D-4A52-94D4-BA15D0922D7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376217" y="5523692"/>
                <a:ext cx="621846" cy="341406"/>
              </a:xfrm>
              <a:prstGeom prst="rect">
                <a:avLst/>
              </a:prstGeom>
            </p:spPr>
          </p:pic>
        </p:grpSp>
      </p:grpSp>
    </p:spTree>
    <p:extLst>
      <p:ext uri="{BB962C8B-B14F-4D97-AF65-F5344CB8AC3E}">
        <p14:creationId xmlns:p14="http://schemas.microsoft.com/office/powerpoint/2010/main" val="89173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Is all SP Online development in JavaScript? </a:t>
            </a:r>
            <a:endParaRPr lang="fi-FI" dirty="0"/>
          </a:p>
        </p:txBody>
      </p:sp>
      <p:sp>
        <p:nvSpPr>
          <p:cNvPr id="4" name="Rectangle 3">
            <a:extLst>
              <a:ext uri="{FF2B5EF4-FFF2-40B4-BE49-F238E27FC236}">
                <a16:creationId xmlns:a16="http://schemas.microsoft.com/office/drawing/2014/main" id="{32AC4456-3070-4EA1-8801-B6250D17D15D}"/>
              </a:ext>
            </a:extLst>
          </p:cNvPr>
          <p:cNvSpPr/>
          <p:nvPr/>
        </p:nvSpPr>
        <p:spPr>
          <a:xfrm>
            <a:off x="457597" y="2173823"/>
            <a:ext cx="2888932" cy="2646878"/>
          </a:xfrm>
          <a:prstGeom prst="rect">
            <a:avLst/>
          </a:prstGeom>
        </p:spPr>
        <p:txBody>
          <a:bodyPr wrap="none">
            <a:spAutoFit/>
          </a:bodyPr>
          <a:lstStyle/>
          <a:p>
            <a:r>
              <a:rPr lang="en-US" sz="16600" dirty="0">
                <a:solidFill>
                  <a:schemeClr val="tx2"/>
                </a:solidFill>
                <a:latin typeface="+mj-lt"/>
              </a:rPr>
              <a:t>No</a:t>
            </a:r>
          </a:p>
        </p:txBody>
      </p:sp>
      <p:grpSp>
        <p:nvGrpSpPr>
          <p:cNvPr id="5" name="Group 4">
            <a:extLst>
              <a:ext uri="{FF2B5EF4-FFF2-40B4-BE49-F238E27FC236}">
                <a16:creationId xmlns:a16="http://schemas.microsoft.com/office/drawing/2014/main" id="{5AB9F5DE-BCD7-4B56-9BF8-F58502CC17B7}"/>
              </a:ext>
            </a:extLst>
          </p:cNvPr>
          <p:cNvGrpSpPr/>
          <p:nvPr/>
        </p:nvGrpSpPr>
        <p:grpSpPr>
          <a:xfrm>
            <a:off x="3841973" y="1825738"/>
            <a:ext cx="7325428" cy="1592208"/>
            <a:chOff x="822700" y="1409030"/>
            <a:chExt cx="2998699" cy="648072"/>
          </a:xfrm>
        </p:grpSpPr>
        <p:sp>
          <p:nvSpPr>
            <p:cNvPr id="6" name="Rectangle 5">
              <a:extLst>
                <a:ext uri="{FF2B5EF4-FFF2-40B4-BE49-F238E27FC236}">
                  <a16:creationId xmlns:a16="http://schemas.microsoft.com/office/drawing/2014/main" id="{CDA7CAC5-FB4D-46EA-B0B8-B577614BFD8E}"/>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7" name="Rectangle 6">
              <a:extLst>
                <a:ext uri="{FF2B5EF4-FFF2-40B4-BE49-F238E27FC236}">
                  <a16:creationId xmlns:a16="http://schemas.microsoft.com/office/drawing/2014/main" id="{E8BB6357-ADD8-4AC2-AF6F-B7BADD528DDE}"/>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In similar ways as with SharePoint Add-in model, server side development is needed for back end services</a:t>
              </a:r>
            </a:p>
          </p:txBody>
        </p:sp>
      </p:grpSp>
      <p:grpSp>
        <p:nvGrpSpPr>
          <p:cNvPr id="8" name="Group 7">
            <a:extLst>
              <a:ext uri="{FF2B5EF4-FFF2-40B4-BE49-F238E27FC236}">
                <a16:creationId xmlns:a16="http://schemas.microsoft.com/office/drawing/2014/main" id="{AD74524B-4973-4DB2-B83C-B24534141449}"/>
              </a:ext>
            </a:extLst>
          </p:cNvPr>
          <p:cNvGrpSpPr/>
          <p:nvPr/>
        </p:nvGrpSpPr>
        <p:grpSpPr>
          <a:xfrm>
            <a:off x="3841973" y="3576579"/>
            <a:ext cx="7325428" cy="1592208"/>
            <a:chOff x="822700" y="1409030"/>
            <a:chExt cx="2998699" cy="648072"/>
          </a:xfrm>
        </p:grpSpPr>
        <p:sp>
          <p:nvSpPr>
            <p:cNvPr id="9" name="Rectangle 8">
              <a:extLst>
                <a:ext uri="{FF2B5EF4-FFF2-40B4-BE49-F238E27FC236}">
                  <a16:creationId xmlns:a16="http://schemas.microsoft.com/office/drawing/2014/main" id="{6FA6742E-A5D0-4D28-8F5B-692092654B70}"/>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10" name="Rectangle 9">
              <a:extLst>
                <a:ext uri="{FF2B5EF4-FFF2-40B4-BE49-F238E27FC236}">
                  <a16:creationId xmlns:a16="http://schemas.microsoft.com/office/drawing/2014/main" id="{7045B3B9-ED8B-4B9A-9CA4-C66AC4BA627D}"/>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SharePoint Framework concentrates on user interface, not on fundamentals around the API usage</a:t>
              </a:r>
            </a:p>
          </p:txBody>
        </p:sp>
      </p:grpSp>
    </p:spTree>
    <p:extLst>
      <p:ext uri="{BB962C8B-B14F-4D97-AF65-F5344CB8AC3E}">
        <p14:creationId xmlns:p14="http://schemas.microsoft.com/office/powerpoint/2010/main" val="2773254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Modern SharePoint pages and experience with out-of-the-box web parts</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Evolution of SharePoint User Interface</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 on SharePoint Framework</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Demo</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381495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25500585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Evolution of SharePoint User Interface</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 on SharePoint Framework</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Demo</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25667" y="3903883"/>
            <a:ext cx="11938536" cy="36980"/>
          </a:xfrm>
          <a:prstGeom prst="straightConnector1">
            <a:avLst/>
          </a:prstGeom>
          <a:ln w="76200">
            <a:solidFill>
              <a:schemeClr val="bg2">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74639" y="295274"/>
            <a:ext cx="11889564" cy="917575"/>
          </a:xfrm>
        </p:spPr>
        <p:txBody>
          <a:bodyPr/>
          <a:lstStyle/>
          <a:p>
            <a:r>
              <a:rPr lang="en-US" sz="4000" dirty="0">
                <a:solidFill>
                  <a:srgbClr val="000000">
                    <a:lumMod val="65000"/>
                    <a:lumOff val="35000"/>
                  </a:srgbClr>
                </a:solidFill>
                <a:latin typeface="Segoe UI Light" panose="020B0502040204020203" pitchFamily="34" charset="0"/>
                <a:cs typeface="Segoe UI Light" panose="020B0502040204020203" pitchFamily="34" charset="0"/>
              </a:rPr>
              <a:t>SharePoint UX – Evolving cross versions</a:t>
            </a:r>
          </a:p>
        </p:txBody>
      </p:sp>
      <p:grpSp>
        <p:nvGrpSpPr>
          <p:cNvPr id="57" name="Group 56"/>
          <p:cNvGrpSpPr/>
          <p:nvPr/>
        </p:nvGrpSpPr>
        <p:grpSpPr>
          <a:xfrm>
            <a:off x="5852240" y="1464618"/>
            <a:ext cx="1800000" cy="4371296"/>
            <a:chOff x="5852240" y="1464618"/>
            <a:chExt cx="1800000" cy="4371296"/>
          </a:xfrm>
        </p:grpSpPr>
        <p:sp>
          <p:nvSpPr>
            <p:cNvPr id="11" name="Flowchart: Connector 10"/>
            <p:cNvSpPr/>
            <p:nvPr/>
          </p:nvSpPr>
          <p:spPr>
            <a:xfrm>
              <a:off x="6269286" y="3726150"/>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2" name="TextBox 11"/>
            <p:cNvSpPr txBox="1"/>
            <p:nvPr/>
          </p:nvSpPr>
          <p:spPr>
            <a:xfrm>
              <a:off x="5852240" y="2940833"/>
              <a:ext cx="1230093" cy="657231"/>
            </a:xfrm>
            <a:prstGeom prst="rect">
              <a:avLst/>
            </a:prstGeom>
            <a:noFill/>
          </p:spPr>
          <p:txBody>
            <a:bodyPr wrap="square" rtlCol="0">
              <a:spAutoFit/>
            </a:bodyPr>
            <a:lstStyle/>
            <a:p>
              <a:pPr defTabSz="932559"/>
              <a:r>
                <a:rPr lang="en-US" sz="3671" dirty="0">
                  <a:solidFill>
                    <a:schemeClr val="tx2"/>
                  </a:solidFill>
                  <a:latin typeface="Segoe UI Light"/>
                </a:rPr>
                <a:t>2009</a:t>
              </a:r>
            </a:p>
          </p:txBody>
        </p:sp>
        <p:sp>
          <p:nvSpPr>
            <p:cNvPr id="29" name="TextBox 28"/>
            <p:cNvSpPr txBox="1"/>
            <p:nvPr/>
          </p:nvSpPr>
          <p:spPr>
            <a:xfrm>
              <a:off x="5852240" y="2457944"/>
              <a:ext cx="1389833"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2010</a:t>
              </a:r>
            </a:p>
          </p:txBody>
        </p:sp>
        <p:sp>
          <p:nvSpPr>
            <p:cNvPr id="78" name="TextBox 77"/>
            <p:cNvSpPr txBox="1"/>
            <p:nvPr/>
          </p:nvSpPr>
          <p:spPr>
            <a:xfrm>
              <a:off x="5852240" y="4287914"/>
              <a:ext cx="1800000" cy="1548000"/>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FAST acquisition</a:t>
              </a:r>
            </a:p>
            <a:p>
              <a:pPr>
                <a:lnSpc>
                  <a:spcPct val="90000"/>
                </a:lnSpc>
                <a:spcAft>
                  <a:spcPts val="600"/>
                </a:spcAft>
              </a:pPr>
              <a:r>
                <a:rPr lang="en-US" sz="1400" dirty="0">
                  <a:gradFill>
                    <a:gsLst>
                      <a:gs pos="2917">
                        <a:schemeClr val="tx1"/>
                      </a:gs>
                      <a:gs pos="30000">
                        <a:schemeClr val="tx1"/>
                      </a:gs>
                    </a:gsLst>
                    <a:lin ang="5400000" scaled="0"/>
                  </a:gradFill>
                </a:rPr>
                <a:t>Shared Services (e.g. taxonomy)</a:t>
              </a:r>
            </a:p>
            <a:p>
              <a:pPr>
                <a:lnSpc>
                  <a:spcPct val="90000"/>
                </a:lnSpc>
                <a:spcAft>
                  <a:spcPts val="600"/>
                </a:spcAft>
              </a:pPr>
              <a:r>
                <a:rPr lang="en-US" sz="1400" dirty="0">
                  <a:gradFill>
                    <a:gsLst>
                      <a:gs pos="2917">
                        <a:schemeClr val="tx1"/>
                      </a:gs>
                      <a:gs pos="30000">
                        <a:schemeClr val="tx1"/>
                      </a:gs>
                    </a:gsLst>
                    <a:lin ang="5400000" scaled="0"/>
                  </a:gradFill>
                </a:rPr>
                <a:t>First Client Side Rendering Using XSL</a:t>
              </a:r>
            </a:p>
          </p:txBody>
        </p:sp>
        <p:pic>
          <p:nvPicPr>
            <p:cNvPr id="1026" name="Picture 2" descr="Image result for sharepoint 2010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240" y="1464618"/>
              <a:ext cx="952787" cy="952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4010951" y="1441662"/>
            <a:ext cx="1682114" cy="3529516"/>
            <a:chOff x="4010951" y="1441662"/>
            <a:chExt cx="1682114" cy="3529516"/>
          </a:xfrm>
        </p:grpSpPr>
        <p:sp>
          <p:nvSpPr>
            <p:cNvPr id="9" name="Flowchart: Connector 8"/>
            <p:cNvSpPr/>
            <p:nvPr/>
          </p:nvSpPr>
          <p:spPr>
            <a:xfrm>
              <a:off x="4426154" y="367647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0" name="TextBox 9"/>
            <p:cNvSpPr txBox="1"/>
            <p:nvPr/>
          </p:nvSpPr>
          <p:spPr>
            <a:xfrm>
              <a:off x="4010951" y="2908940"/>
              <a:ext cx="1226406" cy="670315"/>
            </a:xfrm>
            <a:prstGeom prst="rect">
              <a:avLst/>
            </a:prstGeom>
            <a:noFill/>
          </p:spPr>
          <p:txBody>
            <a:bodyPr wrap="none" rtlCol="0">
              <a:spAutoFit/>
            </a:bodyPr>
            <a:lstStyle/>
            <a:p>
              <a:pPr defTabSz="932559"/>
              <a:r>
                <a:rPr lang="en-US" sz="3671" dirty="0">
                  <a:solidFill>
                    <a:schemeClr val="tx2"/>
                  </a:solidFill>
                  <a:latin typeface="Segoe UI Light"/>
                </a:rPr>
                <a:t>2006</a:t>
              </a:r>
            </a:p>
          </p:txBody>
        </p:sp>
        <p:sp>
          <p:nvSpPr>
            <p:cNvPr id="27" name="TextBox 26"/>
            <p:cNvSpPr txBox="1"/>
            <p:nvPr/>
          </p:nvSpPr>
          <p:spPr>
            <a:xfrm>
              <a:off x="4010951" y="2432775"/>
              <a:ext cx="1682114" cy="542399"/>
            </a:xfrm>
            <a:prstGeom prst="rect">
              <a:avLst/>
            </a:prstGeom>
            <a:noFill/>
          </p:spPr>
          <p:txBody>
            <a:bodyPr wrap="none" rtlCol="0">
              <a:spAutoFit/>
            </a:bodyPr>
            <a:lstStyle/>
            <a:p>
              <a:pPr defTabSz="932559"/>
              <a:r>
                <a:rPr lang="en-US" sz="1428" dirty="0">
                  <a:solidFill>
                    <a:srgbClr val="000000">
                      <a:lumMod val="65000"/>
                      <a:lumOff val="35000"/>
                    </a:srgbClr>
                  </a:solidFill>
                </a:rPr>
                <a:t>Office SharePoint</a:t>
              </a:r>
            </a:p>
            <a:p>
              <a:pPr defTabSz="932559"/>
              <a:r>
                <a:rPr lang="en-US" sz="1428" dirty="0">
                  <a:solidFill>
                    <a:srgbClr val="000000">
                      <a:lumMod val="65000"/>
                      <a:lumOff val="35000"/>
                    </a:srgbClr>
                  </a:solidFill>
                </a:rPr>
                <a:t>Server 2007</a:t>
              </a:r>
            </a:p>
          </p:txBody>
        </p:sp>
        <p:sp>
          <p:nvSpPr>
            <p:cNvPr id="77" name="TextBox 76"/>
            <p:cNvSpPr txBox="1"/>
            <p:nvPr/>
          </p:nvSpPr>
          <p:spPr>
            <a:xfrm>
              <a:off x="4010951" y="4287914"/>
              <a:ext cx="1577032"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SharePoint Publishing</a:t>
              </a:r>
            </a:p>
          </p:txBody>
        </p:sp>
        <p:pic>
          <p:nvPicPr>
            <p:cNvPr id="1028"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272" y="1441662"/>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2216142" y="1473173"/>
            <a:ext cx="1697839" cy="3845792"/>
            <a:chOff x="2169662" y="1473173"/>
            <a:chExt cx="1697839" cy="3845792"/>
          </a:xfrm>
        </p:grpSpPr>
        <p:sp>
          <p:nvSpPr>
            <p:cNvPr id="8" name="TextBox 7"/>
            <p:cNvSpPr txBox="1"/>
            <p:nvPr/>
          </p:nvSpPr>
          <p:spPr>
            <a:xfrm>
              <a:off x="2169662" y="2898497"/>
              <a:ext cx="1173986" cy="670315"/>
            </a:xfrm>
            <a:prstGeom prst="rect">
              <a:avLst/>
            </a:prstGeom>
            <a:noFill/>
          </p:spPr>
          <p:txBody>
            <a:bodyPr wrap="none" rtlCol="0">
              <a:spAutoFit/>
            </a:bodyPr>
            <a:lstStyle/>
            <a:p>
              <a:pPr defTabSz="932559"/>
              <a:r>
                <a:rPr lang="en-US" sz="3671" dirty="0">
                  <a:solidFill>
                    <a:schemeClr val="tx2"/>
                  </a:solidFill>
                  <a:latin typeface="Segoe UI Light"/>
                </a:rPr>
                <a:t>2003</a:t>
              </a:r>
            </a:p>
          </p:txBody>
        </p:sp>
        <p:sp>
          <p:nvSpPr>
            <p:cNvPr id="25" name="TextBox 24"/>
            <p:cNvSpPr txBox="1"/>
            <p:nvPr/>
          </p:nvSpPr>
          <p:spPr>
            <a:xfrm>
              <a:off x="2169662" y="2437502"/>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2003</a:t>
              </a:r>
            </a:p>
          </p:txBody>
        </p:sp>
        <p:sp>
          <p:nvSpPr>
            <p:cNvPr id="7" name="Flowchart: Connector 6"/>
            <p:cNvSpPr/>
            <p:nvPr/>
          </p:nvSpPr>
          <p:spPr>
            <a:xfrm>
              <a:off x="2558655" y="3696365"/>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76" name="TextBox 75"/>
            <p:cNvSpPr txBox="1"/>
            <p:nvPr/>
          </p:nvSpPr>
          <p:spPr>
            <a:xfrm>
              <a:off x="2169662" y="4287914"/>
              <a:ext cx="1509627"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ASP.NET</a:t>
              </a:r>
            </a:p>
            <a:p>
              <a:pPr>
                <a:lnSpc>
                  <a:spcPct val="90000"/>
                </a:lnSpc>
                <a:spcAft>
                  <a:spcPts val="600"/>
                </a:spcAft>
              </a:pPr>
              <a:r>
                <a:rPr lang="en-US" sz="1400" dirty="0" err="1">
                  <a:gradFill>
                    <a:gsLst>
                      <a:gs pos="2917">
                        <a:schemeClr val="tx1"/>
                      </a:gs>
                      <a:gs pos="30000">
                        <a:schemeClr val="tx1"/>
                      </a:gs>
                    </a:gsLst>
                    <a:lin ang="5400000" scaled="0"/>
                  </a:gradFill>
                </a:rPr>
                <a:t>WebParts</a:t>
              </a:r>
              <a:endParaRPr lang="en-US" sz="1400" dirty="0">
                <a:gradFill>
                  <a:gsLst>
                    <a:gs pos="2917">
                      <a:schemeClr val="tx1"/>
                    </a:gs>
                    <a:gs pos="30000">
                      <a:schemeClr val="tx1"/>
                    </a:gs>
                  </a:gsLst>
                  <a:lin ang="5400000" scaled="0"/>
                </a:gradFill>
              </a:endParaRPr>
            </a:p>
            <a:p>
              <a:pPr>
                <a:lnSpc>
                  <a:spcPct val="90000"/>
                </a:lnSpc>
                <a:spcAft>
                  <a:spcPts val="600"/>
                </a:spcAft>
              </a:pPr>
              <a:r>
                <a:rPr lang="en-US" sz="1400" dirty="0">
                  <a:gradFill>
                    <a:gsLst>
                      <a:gs pos="2917">
                        <a:schemeClr val="tx1"/>
                      </a:gs>
                      <a:gs pos="30000">
                        <a:schemeClr val="tx1"/>
                      </a:gs>
                    </a:gsLst>
                    <a:lin ang="5400000" scaled="0"/>
                  </a:gradFill>
                </a:rPr>
                <a:t>CAML</a:t>
              </a:r>
            </a:p>
          </p:txBody>
        </p:sp>
        <p:pic>
          <p:nvPicPr>
            <p:cNvPr id="64"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5459" y="1473173"/>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328373" y="1641319"/>
            <a:ext cx="1800000" cy="3871546"/>
            <a:chOff x="328373" y="1641319"/>
            <a:chExt cx="1800000" cy="3871546"/>
          </a:xfrm>
        </p:grpSpPr>
        <p:sp>
          <p:nvSpPr>
            <p:cNvPr id="5" name="Flowchart: Connector 4"/>
            <p:cNvSpPr/>
            <p:nvPr/>
          </p:nvSpPr>
          <p:spPr>
            <a:xfrm>
              <a:off x="679822" y="371461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6" name="TextBox 5"/>
            <p:cNvSpPr txBox="1"/>
            <p:nvPr/>
          </p:nvSpPr>
          <p:spPr>
            <a:xfrm>
              <a:off x="328373" y="2898339"/>
              <a:ext cx="1098898" cy="670315"/>
            </a:xfrm>
            <a:prstGeom prst="rect">
              <a:avLst/>
            </a:prstGeom>
            <a:noFill/>
          </p:spPr>
          <p:txBody>
            <a:bodyPr wrap="none" rtlCol="0">
              <a:spAutoFit/>
            </a:bodyPr>
            <a:lstStyle/>
            <a:p>
              <a:pPr defTabSz="932559"/>
              <a:r>
                <a:rPr lang="en-US" sz="3671" dirty="0">
                  <a:solidFill>
                    <a:schemeClr val="tx2"/>
                  </a:solidFill>
                  <a:latin typeface="Segoe UI Light"/>
                </a:rPr>
                <a:t>2001</a:t>
              </a:r>
            </a:p>
          </p:txBody>
        </p:sp>
        <p:sp>
          <p:nvSpPr>
            <p:cNvPr id="23" name="TextBox 22"/>
            <p:cNvSpPr txBox="1"/>
            <p:nvPr/>
          </p:nvSpPr>
          <p:spPr>
            <a:xfrm>
              <a:off x="328373" y="2437503"/>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2001</a:t>
              </a:r>
            </a:p>
          </p:txBody>
        </p:sp>
        <p:sp>
          <p:nvSpPr>
            <p:cNvPr id="39" name="TextBox 38"/>
            <p:cNvSpPr txBox="1"/>
            <p:nvPr/>
          </p:nvSpPr>
          <p:spPr>
            <a:xfrm>
              <a:off x="328373" y="4287914"/>
              <a:ext cx="1509627" cy="12249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a:t>
              </a:r>
            </a:p>
            <a:p>
              <a:pPr>
                <a:lnSpc>
                  <a:spcPct val="90000"/>
                </a:lnSpc>
                <a:spcAft>
                  <a:spcPts val="600"/>
                </a:spcAft>
              </a:pPr>
              <a:r>
                <a:rPr lang="en-US" sz="1400" dirty="0">
                  <a:gradFill>
                    <a:gsLst>
                      <a:gs pos="2917">
                        <a:schemeClr val="tx1"/>
                      </a:gs>
                      <a:gs pos="30000">
                        <a:schemeClr val="tx1"/>
                      </a:gs>
                    </a:gsLst>
                    <a:lin ang="5400000" scaled="0"/>
                  </a:gradFill>
                </a:rPr>
                <a:t>Early Server Widget Tech</a:t>
              </a:r>
            </a:p>
            <a:p>
              <a:pPr>
                <a:lnSpc>
                  <a:spcPct val="90000"/>
                </a:lnSpc>
                <a:spcAft>
                  <a:spcPts val="600"/>
                </a:spcAft>
              </a:pPr>
              <a:r>
                <a:rPr lang="en-US" sz="1400" dirty="0">
                  <a:gradFill>
                    <a:gsLst>
                      <a:gs pos="2917">
                        <a:schemeClr val="tx1"/>
                      </a:gs>
                      <a:gs pos="30000">
                        <a:schemeClr val="tx1"/>
                      </a:gs>
                    </a:gsLst>
                    <a:lin ang="5400000" scaled="0"/>
                  </a:gradFill>
                </a:rPr>
                <a:t>Single Box</a:t>
              </a:r>
            </a:p>
          </p:txBody>
        </p:sp>
        <p:pic>
          <p:nvPicPr>
            <p:cNvPr id="1030" name="Picture 6" descr="Image result for sharepoint 2001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16" y="1641319"/>
              <a:ext cx="1740757" cy="690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7693534" y="1421200"/>
            <a:ext cx="1799995" cy="4402519"/>
            <a:chOff x="7693534" y="1421200"/>
            <a:chExt cx="1799995" cy="4402519"/>
          </a:xfrm>
        </p:grpSpPr>
        <p:sp>
          <p:nvSpPr>
            <p:cNvPr id="41" name="TextBox 40"/>
            <p:cNvSpPr txBox="1"/>
            <p:nvPr/>
          </p:nvSpPr>
          <p:spPr>
            <a:xfrm>
              <a:off x="7693534" y="2922308"/>
              <a:ext cx="1284689" cy="657231"/>
            </a:xfrm>
            <a:prstGeom prst="rect">
              <a:avLst/>
            </a:prstGeom>
            <a:noFill/>
          </p:spPr>
          <p:txBody>
            <a:bodyPr wrap="none" rtlCol="0">
              <a:spAutoFit/>
            </a:bodyPr>
            <a:lstStyle/>
            <a:p>
              <a:pPr defTabSz="932559"/>
              <a:r>
                <a:rPr lang="en-US" sz="3671" dirty="0">
                  <a:solidFill>
                    <a:schemeClr val="tx2"/>
                  </a:solidFill>
                  <a:latin typeface="Segoe UI Light"/>
                </a:rPr>
                <a:t>2012</a:t>
              </a:r>
            </a:p>
          </p:txBody>
        </p:sp>
        <p:sp>
          <p:nvSpPr>
            <p:cNvPr id="44" name="TextBox 43"/>
            <p:cNvSpPr txBox="1"/>
            <p:nvPr/>
          </p:nvSpPr>
          <p:spPr>
            <a:xfrm>
              <a:off x="7693534" y="2436149"/>
              <a:ext cx="1410411"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2013</a:t>
              </a:r>
            </a:p>
          </p:txBody>
        </p:sp>
        <p:sp>
          <p:nvSpPr>
            <p:cNvPr id="45" name="TextBox 44"/>
            <p:cNvSpPr txBox="1"/>
            <p:nvPr/>
          </p:nvSpPr>
          <p:spPr>
            <a:xfrm>
              <a:off x="7693534" y="4287914"/>
              <a:ext cx="1799995" cy="153580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Search driven publishing sites</a:t>
              </a:r>
            </a:p>
            <a:p>
              <a:pPr>
                <a:lnSpc>
                  <a:spcPct val="90000"/>
                </a:lnSpc>
                <a:spcAft>
                  <a:spcPts val="600"/>
                </a:spcAft>
              </a:pPr>
              <a:r>
                <a:rPr lang="en-US" sz="1400" dirty="0">
                  <a:gradFill>
                    <a:gsLst>
                      <a:gs pos="2917">
                        <a:schemeClr val="tx1"/>
                      </a:gs>
                      <a:gs pos="30000">
                        <a:schemeClr val="tx1"/>
                      </a:gs>
                    </a:gsLst>
                    <a:lin ang="5400000" scaled="0"/>
                  </a:gradFill>
                </a:rPr>
                <a:t>Client Side Rendering sprinkled in, e.g. CBS, MDS, etc.</a:t>
              </a:r>
            </a:p>
          </p:txBody>
        </p:sp>
        <p:pic>
          <p:nvPicPr>
            <p:cNvPr id="61" name="Picture 60"/>
            <p:cNvPicPr>
              <a:picLocks noChangeAspect="1"/>
            </p:cNvPicPr>
            <p:nvPr/>
          </p:nvPicPr>
          <p:blipFill rotWithShape="1">
            <a:blip r:embed="rId6"/>
            <a:srcRect r="63118"/>
            <a:stretch/>
          </p:blipFill>
          <p:spPr>
            <a:xfrm>
              <a:off x="7693534" y="1421200"/>
              <a:ext cx="1048843" cy="1069821"/>
            </a:xfrm>
            <a:prstGeom prst="rect">
              <a:avLst/>
            </a:prstGeom>
          </p:spPr>
        </p:pic>
        <p:sp>
          <p:nvSpPr>
            <p:cNvPr id="66" name="Flowchart: Connector 65"/>
            <p:cNvSpPr/>
            <p:nvPr/>
          </p:nvSpPr>
          <p:spPr>
            <a:xfrm>
              <a:off x="8137878" y="371432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grpSp>
        <p:nvGrpSpPr>
          <p:cNvPr id="63" name="Group 62"/>
          <p:cNvGrpSpPr/>
          <p:nvPr/>
        </p:nvGrpSpPr>
        <p:grpSpPr>
          <a:xfrm>
            <a:off x="9674621" y="1446592"/>
            <a:ext cx="2160000" cy="4995758"/>
            <a:chOff x="9534817" y="1446592"/>
            <a:chExt cx="2160000" cy="4995758"/>
          </a:xfrm>
        </p:grpSpPr>
        <p:sp>
          <p:nvSpPr>
            <p:cNvPr id="14" name="TextBox 13"/>
            <p:cNvSpPr txBox="1"/>
            <p:nvPr/>
          </p:nvSpPr>
          <p:spPr>
            <a:xfrm>
              <a:off x="9534817" y="2923661"/>
              <a:ext cx="1521571" cy="657231"/>
            </a:xfrm>
            <a:prstGeom prst="rect">
              <a:avLst/>
            </a:prstGeom>
            <a:noFill/>
          </p:spPr>
          <p:txBody>
            <a:bodyPr wrap="none" rtlCol="0">
              <a:spAutoFit/>
            </a:bodyPr>
            <a:lstStyle/>
            <a:p>
              <a:pPr defTabSz="932559"/>
              <a:r>
                <a:rPr lang="en-US" sz="3671" dirty="0">
                  <a:solidFill>
                    <a:schemeClr val="tx2"/>
                  </a:solidFill>
                  <a:latin typeface="Segoe UI Light"/>
                </a:rPr>
                <a:t>2016 …</a:t>
              </a:r>
            </a:p>
          </p:txBody>
        </p:sp>
        <p:sp>
          <p:nvSpPr>
            <p:cNvPr id="31" name="TextBox 30"/>
            <p:cNvSpPr txBox="1"/>
            <p:nvPr/>
          </p:nvSpPr>
          <p:spPr>
            <a:xfrm>
              <a:off x="9534817" y="2437502"/>
              <a:ext cx="1572675"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2016, SPO</a:t>
              </a:r>
            </a:p>
          </p:txBody>
        </p:sp>
        <p:sp>
          <p:nvSpPr>
            <p:cNvPr id="79" name="TextBox 78"/>
            <p:cNvSpPr txBox="1"/>
            <p:nvPr/>
          </p:nvSpPr>
          <p:spPr>
            <a:xfrm>
              <a:off x="9534817" y="4287914"/>
              <a:ext cx="2160000" cy="2154436"/>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Hybrid</a:t>
              </a:r>
            </a:p>
            <a:p>
              <a:pPr>
                <a:lnSpc>
                  <a:spcPct val="90000"/>
                </a:lnSpc>
                <a:spcAft>
                  <a:spcPts val="600"/>
                </a:spcAft>
              </a:pPr>
              <a:r>
                <a:rPr lang="en-US" sz="1400" dirty="0">
                  <a:gradFill>
                    <a:gsLst>
                      <a:gs pos="2917">
                        <a:schemeClr val="tx1"/>
                      </a:gs>
                      <a:gs pos="30000">
                        <a:schemeClr val="tx1"/>
                      </a:gs>
                    </a:gsLst>
                    <a:lin ang="5400000" scaled="0"/>
                  </a:gradFill>
                </a:rPr>
                <a:t>Modern standalone cloud apps, e.g. O365 Video, Delve, etc.</a:t>
              </a:r>
            </a:p>
            <a:p>
              <a:pPr>
                <a:lnSpc>
                  <a:spcPct val="90000"/>
                </a:lnSpc>
                <a:spcAft>
                  <a:spcPts val="600"/>
                </a:spcAft>
              </a:pPr>
              <a:r>
                <a:rPr lang="en-US" sz="1400" dirty="0">
                  <a:gradFill>
                    <a:gsLst>
                      <a:gs pos="2917">
                        <a:schemeClr val="tx1"/>
                      </a:gs>
                      <a:gs pos="30000">
                        <a:schemeClr val="tx1"/>
                      </a:gs>
                    </a:gsLst>
                    <a:lin ang="5400000" scaled="0"/>
                  </a:gradFill>
                </a:rPr>
                <a:t>…</a:t>
              </a:r>
            </a:p>
            <a:p>
              <a:pPr>
                <a:lnSpc>
                  <a:spcPct val="90000"/>
                </a:lnSpc>
                <a:spcAft>
                  <a:spcPts val="600"/>
                </a:spcAft>
              </a:pPr>
              <a:r>
                <a:rPr lang="en-US" sz="1400" dirty="0" err="1">
                  <a:gradFill>
                    <a:gsLst>
                      <a:gs pos="2917">
                        <a:schemeClr val="tx1"/>
                      </a:gs>
                      <a:gs pos="30000">
                        <a:schemeClr val="tx1"/>
                      </a:gs>
                    </a:gsLst>
                    <a:lin ang="5400000" scaled="0"/>
                  </a:gradFill>
                </a:rPr>
                <a:t>SPFx</a:t>
              </a:r>
              <a:r>
                <a:rPr lang="en-US" sz="1400" dirty="0">
                  <a:gradFill>
                    <a:gsLst>
                      <a:gs pos="2917">
                        <a:schemeClr val="tx1"/>
                      </a:gs>
                      <a:gs pos="30000">
                        <a:schemeClr val="tx1"/>
                      </a:gs>
                    </a:gsLst>
                    <a:lin ang="5400000" scaled="0"/>
                  </a:gradFill>
                </a:rPr>
                <a:t> and Office Fabric</a:t>
              </a:r>
            </a:p>
            <a:p>
              <a:pPr>
                <a:lnSpc>
                  <a:spcPct val="90000"/>
                </a:lnSpc>
                <a:spcAft>
                  <a:spcPts val="600"/>
                </a:spcAft>
              </a:pPr>
              <a:r>
                <a:rPr lang="en-US" sz="1400" dirty="0">
                  <a:gradFill>
                    <a:gsLst>
                      <a:gs pos="2917">
                        <a:schemeClr val="tx1"/>
                      </a:gs>
                      <a:gs pos="30000">
                        <a:schemeClr val="tx1"/>
                      </a:gs>
                    </a:gsLst>
                    <a:lin ang="5400000" scaled="0"/>
                  </a:gradFill>
                </a:rPr>
                <a:t>Modern SharePoint pages</a:t>
              </a:r>
            </a:p>
          </p:txBody>
        </p:sp>
        <p:pic>
          <p:nvPicPr>
            <p:cNvPr id="60" name="Picture 59"/>
            <p:cNvPicPr>
              <a:picLocks noChangeAspect="1"/>
            </p:cNvPicPr>
            <p:nvPr/>
          </p:nvPicPr>
          <p:blipFill rotWithShape="1">
            <a:blip r:embed="rId6"/>
            <a:srcRect r="63118"/>
            <a:stretch/>
          </p:blipFill>
          <p:spPr>
            <a:xfrm>
              <a:off x="9534817" y="1446592"/>
              <a:ext cx="1048843" cy="1069821"/>
            </a:xfrm>
            <a:prstGeom prst="rect">
              <a:avLst/>
            </a:prstGeom>
          </p:spPr>
        </p:pic>
        <p:sp>
          <p:nvSpPr>
            <p:cNvPr id="67" name="Flowchart: Connector 66"/>
            <p:cNvSpPr/>
            <p:nvPr/>
          </p:nvSpPr>
          <p:spPr>
            <a:xfrm>
              <a:off x="9953693" y="372437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spTree>
    <p:extLst>
      <p:ext uri="{BB962C8B-B14F-4D97-AF65-F5344CB8AC3E}">
        <p14:creationId xmlns:p14="http://schemas.microsoft.com/office/powerpoint/2010/main" val="3341759156"/>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8809037" y="2598056"/>
            <a:ext cx="2254737" cy="2254737"/>
          </a:xfrm>
          <a:prstGeom prst="ellipse">
            <a:avLst/>
          </a:prstGeom>
          <a:solidFill>
            <a:schemeClr val="tx1">
              <a:lumMod val="20000"/>
              <a:lumOff val="80000"/>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Title 49"/>
          <p:cNvSpPr>
            <a:spLocks noGrp="1"/>
          </p:cNvSpPr>
          <p:nvPr>
            <p:ph type="title"/>
          </p:nvPr>
        </p:nvSpPr>
        <p:spPr/>
        <p:txBody>
          <a:bodyPr/>
          <a:lstStyle/>
          <a:p>
            <a:r>
              <a:rPr lang="en-US" dirty="0"/>
              <a:t>SharePoint Extensibility Principles</a:t>
            </a:r>
            <a:br>
              <a:rPr lang="en-US" dirty="0"/>
            </a:br>
            <a:r>
              <a:rPr lang="en-US" sz="2800" spc="-50" dirty="0">
                <a:gradFill>
                  <a:gsLst>
                    <a:gs pos="21875">
                      <a:schemeClr val="tx2"/>
                    </a:gs>
                    <a:gs pos="61000">
                      <a:schemeClr val="tx2"/>
                    </a:gs>
                  </a:gsLst>
                  <a:lin ang="5400000" scaled="0"/>
                </a:gradFill>
              </a:rPr>
              <a:t>Build </a:t>
            </a:r>
            <a:r>
              <a:rPr lang="en-US" sz="2800" spc="-50" dirty="0">
                <a:gradFill>
                  <a:gsLst>
                    <a:gs pos="21875">
                      <a:schemeClr val="tx2"/>
                    </a:gs>
                    <a:gs pos="61000">
                      <a:schemeClr val="tx2"/>
                    </a:gs>
                  </a:gsLst>
                  <a:lin ang="5400000" scaled="0"/>
                </a:gradFill>
                <a:latin typeface="Segoe UI Semibold" panose="020B0702040204020203" pitchFamily="34" charset="0"/>
              </a:rPr>
              <a:t>long-term, value-added </a:t>
            </a:r>
            <a:r>
              <a:rPr lang="en-US" sz="2800" spc="-50" dirty="0">
                <a:gradFill>
                  <a:gsLst>
                    <a:gs pos="21875">
                      <a:schemeClr val="tx2"/>
                    </a:gs>
                    <a:gs pos="61000">
                      <a:schemeClr val="tx2"/>
                    </a:gs>
                  </a:gsLst>
                  <a:lin ang="5400000" scaled="0"/>
                </a:gradFill>
              </a:rPr>
              <a:t>services for enterprise mobility</a:t>
            </a:r>
            <a:endParaRPr lang="en-US" spc="-50" dirty="0"/>
          </a:p>
        </p:txBody>
      </p:sp>
      <p:sp>
        <p:nvSpPr>
          <p:cNvPr id="121" name="Rectangle 120"/>
          <p:cNvSpPr/>
          <p:nvPr/>
        </p:nvSpPr>
        <p:spPr bwMode="auto">
          <a:xfrm>
            <a:off x="849363" y="2603731"/>
            <a:ext cx="5445074" cy="2107245"/>
          </a:xfrm>
          <a:prstGeom prst="rect">
            <a:avLst/>
          </a:prstGeom>
          <a:noFill/>
          <a:ln w="10795" cap="flat" cmpd="sng" algn="ctr">
            <a:noFill/>
            <a:prstDash val="solid"/>
            <a:headEnd type="none" w="med" len="med"/>
            <a:tailEnd type="none" w="med" len="med"/>
          </a:ln>
          <a:effectLst/>
        </p:spPr>
        <p:txBody>
          <a:bodyPr vert="horz" wrap="square" lIns="89629" tIns="45713" rIns="89629" bIns="45713" numCol="1" rtlCol="0" anchor="t" anchorCtr="0" compatLnSpc="1">
            <a:prstTxWarp prst="textNoShape">
              <a:avLst/>
            </a:prstTxWarp>
          </a:bodyPr>
          <a:lstStyle/>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provide an Application Development Framework that aligns 1</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st</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and 3</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rd</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parties</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build industry leading client side solutions On-Premises and in the Cloud</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Unlocking the potentials of SharePoint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and the Microsoft Graph on desktops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or any device</a:t>
            </a:r>
          </a:p>
        </p:txBody>
      </p:sp>
      <p:sp>
        <p:nvSpPr>
          <p:cNvPr id="122" name="Freeform 9"/>
          <p:cNvSpPr>
            <a:spLocks noEditPoints="1"/>
          </p:cNvSpPr>
          <p:nvPr/>
        </p:nvSpPr>
        <p:spPr bwMode="black">
          <a:xfrm>
            <a:off x="431434" y="2642331"/>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3" name="Freeform 9"/>
          <p:cNvSpPr>
            <a:spLocks noEditPoints="1"/>
          </p:cNvSpPr>
          <p:nvPr/>
        </p:nvSpPr>
        <p:spPr bwMode="black">
          <a:xfrm>
            <a:off x="435411" y="3551554"/>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4" name="Freeform 9"/>
          <p:cNvSpPr>
            <a:spLocks noEditPoints="1"/>
          </p:cNvSpPr>
          <p:nvPr/>
        </p:nvSpPr>
        <p:spPr bwMode="black">
          <a:xfrm>
            <a:off x="431434" y="4460777"/>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5" name="TextBox 124"/>
          <p:cNvSpPr txBox="1"/>
          <p:nvPr/>
        </p:nvSpPr>
        <p:spPr>
          <a:xfrm>
            <a:off x="421728" y="2138143"/>
            <a:ext cx="3325002" cy="442932"/>
          </a:xfrm>
          <a:prstGeom prst="rect">
            <a:avLst/>
          </a:prstGeom>
          <a:noFill/>
        </p:spPr>
        <p:txBody>
          <a:bodyPr wrap="square" lIns="0" tIns="0" rIns="0" bIns="0" rtlCol="0">
            <a:spAutoFit/>
          </a:bodyPr>
          <a:lstStyle/>
          <a:p>
            <a:pPr defTabSz="914019">
              <a:lnSpc>
                <a:spcPct val="90000"/>
              </a:lnSpc>
              <a:spcAft>
                <a:spcPts val="587"/>
              </a:spcAft>
            </a:pPr>
            <a:r>
              <a:rPr lang="en-US" sz="3136" dirty="0">
                <a:gradFill>
                  <a:gsLst>
                    <a:gs pos="97744">
                      <a:schemeClr val="tx2"/>
                    </a:gs>
                    <a:gs pos="82707">
                      <a:schemeClr val="tx2"/>
                    </a:gs>
                  </a:gsLst>
                  <a:lin ang="5400000" scaled="0"/>
                </a:gradFill>
                <a:latin typeface="Segoe UI Light"/>
              </a:rPr>
              <a:t>Principles</a:t>
            </a:r>
          </a:p>
        </p:txBody>
      </p:sp>
      <p:pic>
        <p:nvPicPr>
          <p:cNvPr id="57" name="Picture 56"/>
          <p:cNvPicPr>
            <a:picLocks noChangeAspect="1"/>
          </p:cNvPicPr>
          <p:nvPr/>
        </p:nvPicPr>
        <p:blipFill rotWithShape="1">
          <a:blip r:embed="rId3" cstate="print">
            <a:extLst>
              <a:ext uri="{28A0092B-C50C-407E-A947-70E740481C1C}">
                <a14:useLocalDpi xmlns:a14="http://schemas.microsoft.com/office/drawing/2010/main" val="0"/>
              </a:ext>
            </a:extLst>
          </a:blip>
          <a:srcRect l="58654" t="51285" r="23396"/>
          <a:stretch/>
        </p:blipFill>
        <p:spPr>
          <a:xfrm>
            <a:off x="9545491" y="3076103"/>
            <a:ext cx="752958" cy="1190000"/>
          </a:xfrm>
          <a:prstGeom prst="rect">
            <a:avLst/>
          </a:prstGeom>
        </p:spPr>
      </p:pic>
      <p:pic>
        <p:nvPicPr>
          <p:cNvPr id="58" name="Picture 57"/>
          <p:cNvPicPr>
            <a:picLocks noChangeAspect="1"/>
          </p:cNvPicPr>
          <p:nvPr/>
        </p:nvPicPr>
        <p:blipFill rotWithShape="1">
          <a:blip r:embed="rId4">
            <a:duotone>
              <a:schemeClr val="accent1">
                <a:shade val="45000"/>
                <a:satMod val="135000"/>
              </a:schemeClr>
              <a:prstClr val="white"/>
            </a:duotone>
          </a:blip>
          <a:srcRect r="52385"/>
          <a:stretch/>
        </p:blipFill>
        <p:spPr>
          <a:xfrm>
            <a:off x="7202344" y="2101348"/>
            <a:ext cx="1229244" cy="4004411"/>
          </a:xfrm>
          <a:prstGeom prst="rect">
            <a:avLst/>
          </a:prstGeom>
        </p:spPr>
      </p:pic>
      <p:pic>
        <p:nvPicPr>
          <p:cNvPr id="59" name="Picture 58"/>
          <p:cNvPicPr>
            <a:picLocks noChangeAspect="1"/>
          </p:cNvPicPr>
          <p:nvPr/>
        </p:nvPicPr>
        <p:blipFill rotWithShape="1">
          <a:blip r:embed="rId4">
            <a:duotone>
              <a:schemeClr val="accent1">
                <a:shade val="45000"/>
                <a:satMod val="135000"/>
              </a:schemeClr>
              <a:prstClr val="white"/>
            </a:duotone>
          </a:blip>
          <a:srcRect l="45908"/>
          <a:stretch/>
        </p:blipFill>
        <p:spPr>
          <a:xfrm>
            <a:off x="7662212" y="2925020"/>
            <a:ext cx="1396454" cy="4004411"/>
          </a:xfrm>
          <a:prstGeom prst="rect">
            <a:avLst/>
          </a:prstGeom>
        </p:spPr>
      </p:pic>
      <p:grpSp>
        <p:nvGrpSpPr>
          <p:cNvPr id="60" name="Group 59"/>
          <p:cNvGrpSpPr/>
          <p:nvPr/>
        </p:nvGrpSpPr>
        <p:grpSpPr>
          <a:xfrm>
            <a:off x="5773016" y="5333784"/>
            <a:ext cx="6906334" cy="2189345"/>
            <a:chOff x="-924524" y="5149390"/>
            <a:chExt cx="6771530" cy="2146612"/>
          </a:xfrm>
        </p:grpSpPr>
        <p:pic>
          <p:nvPicPr>
            <p:cNvPr id="61" name="Picture 60"/>
            <p:cNvPicPr>
              <a:picLocks noChangeAspect="1"/>
            </p:cNvPicPr>
            <p:nvPr/>
          </p:nvPicPr>
          <p:blipFill>
            <a:blip r:embed="rId5"/>
            <a:stretch>
              <a:fillRect/>
            </a:stretch>
          </p:blipFill>
          <p:spPr>
            <a:xfrm>
              <a:off x="2176557" y="5689480"/>
              <a:ext cx="3670449" cy="1521304"/>
            </a:xfrm>
            <a:prstGeom prst="rect">
              <a:avLst/>
            </a:prstGeom>
          </p:spPr>
        </p:pic>
        <p:grpSp>
          <p:nvGrpSpPr>
            <p:cNvPr id="62" name="Group 61"/>
            <p:cNvGrpSpPr/>
            <p:nvPr/>
          </p:nvGrpSpPr>
          <p:grpSpPr>
            <a:xfrm>
              <a:off x="-924524" y="5149390"/>
              <a:ext cx="6320686" cy="2146612"/>
              <a:chOff x="-924524" y="5263960"/>
              <a:chExt cx="6320686" cy="2146612"/>
            </a:xfrm>
          </p:grpSpPr>
          <p:pic>
            <p:nvPicPr>
              <p:cNvPr id="63" name="Picture 62"/>
              <p:cNvPicPr>
                <a:picLocks noChangeAspect="1"/>
              </p:cNvPicPr>
              <p:nvPr/>
            </p:nvPicPr>
            <p:blipFill>
              <a:blip r:embed="rId5"/>
              <a:stretch>
                <a:fillRect/>
              </a:stretch>
            </p:blipFill>
            <p:spPr>
              <a:xfrm>
                <a:off x="217032" y="5263960"/>
                <a:ext cx="5179130" cy="2146612"/>
              </a:xfrm>
              <a:prstGeom prst="rect">
                <a:avLst/>
              </a:prstGeom>
            </p:spPr>
          </p:pic>
          <p:pic>
            <p:nvPicPr>
              <p:cNvPr id="64" name="Picture 63"/>
              <p:cNvPicPr>
                <a:picLocks noChangeAspect="1"/>
              </p:cNvPicPr>
              <p:nvPr/>
            </p:nvPicPr>
            <p:blipFill>
              <a:blip r:embed="rId5">
                <a:grayscl/>
              </a:blip>
              <a:stretch>
                <a:fillRect/>
              </a:stretch>
            </p:blipFill>
            <p:spPr>
              <a:xfrm>
                <a:off x="-924524" y="5426598"/>
                <a:ext cx="3670449" cy="1521304"/>
              </a:xfrm>
              <a:prstGeom prst="rect">
                <a:avLst/>
              </a:prstGeom>
            </p:spPr>
          </p:pic>
        </p:grpSp>
      </p:grpSp>
    </p:spTree>
    <p:extLst>
      <p:ext uri="{BB962C8B-B14F-4D97-AF65-F5344CB8AC3E}">
        <p14:creationId xmlns:p14="http://schemas.microsoft.com/office/powerpoint/2010/main" val="122631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5E7E6BF2-EEA2-4977-B094-BDB8C5349E17}"/>
              </a:ext>
            </a:extLst>
          </p:cNvPr>
          <p:cNvSpPr/>
          <p:nvPr/>
        </p:nvSpPr>
        <p:spPr bwMode="auto">
          <a:xfrm>
            <a:off x="9572290" y="4052332"/>
            <a:ext cx="2602140" cy="703263"/>
          </a:xfrm>
          <a:prstGeom prst="rect">
            <a:avLst/>
          </a:prstGeom>
          <a:solidFill>
            <a:srgbClr val="D83B01">
              <a:alpha val="3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A5F90D21-70E1-4024-A8CA-5AC3AEDBC3E3}"/>
              </a:ext>
            </a:extLst>
          </p:cNvPr>
          <p:cNvSpPr/>
          <p:nvPr/>
        </p:nvSpPr>
        <p:spPr bwMode="auto">
          <a:xfrm>
            <a:off x="3348546" y="4052332"/>
            <a:ext cx="2602140" cy="703262"/>
          </a:xfrm>
          <a:prstGeom prst="rect">
            <a:avLst/>
          </a:prstGeom>
          <a:solidFill>
            <a:srgbClr val="D83B01">
              <a:alpha val="3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84ABD214-F51B-45F8-A400-0A7FE23F35A0}"/>
              </a:ext>
            </a:extLst>
          </p:cNvPr>
          <p:cNvSpPr/>
          <p:nvPr/>
        </p:nvSpPr>
        <p:spPr bwMode="auto">
          <a:xfrm>
            <a:off x="6463995" y="4076001"/>
            <a:ext cx="2602140" cy="679593"/>
          </a:xfrm>
          <a:prstGeom prst="rect">
            <a:avLst/>
          </a:prstGeom>
          <a:solidFill>
            <a:srgbClr val="D83B01">
              <a:alpha val="3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2EFCAC07-49CE-4907-89D2-E541FD55FBD7}"/>
              </a:ext>
            </a:extLst>
          </p:cNvPr>
          <p:cNvSpPr/>
          <p:nvPr/>
        </p:nvSpPr>
        <p:spPr bwMode="auto">
          <a:xfrm>
            <a:off x="247531" y="4040527"/>
            <a:ext cx="2602140" cy="703262"/>
          </a:xfrm>
          <a:prstGeom prst="rect">
            <a:avLst/>
          </a:prstGeom>
          <a:solidFill>
            <a:srgbClr val="D83B01">
              <a:alpha val="3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p:cNvCxnSpPr/>
          <p:nvPr/>
        </p:nvCxnSpPr>
        <p:spPr>
          <a:xfrm>
            <a:off x="-7011" y="1983637"/>
            <a:ext cx="12434711"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Oval 59"/>
          <p:cNvSpPr/>
          <p:nvPr/>
        </p:nvSpPr>
        <p:spPr bwMode="auto">
          <a:xfrm>
            <a:off x="10009571" y="1119848"/>
            <a:ext cx="1727579" cy="1727579"/>
          </a:xfrm>
          <a:prstGeom prst="ellipse">
            <a:avLst/>
          </a:prstGeom>
          <a:solidFill>
            <a:schemeClr val="bg1"/>
          </a:solidFill>
          <a:ln w="508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5439">
                    <a:srgbClr val="F8F8F8"/>
                  </a:gs>
                  <a:gs pos="10000">
                    <a:srgbClr val="F8F8F8"/>
                  </a:gs>
                </a:gsLst>
                <a:lin ang="5400000" scaled="0"/>
              </a:gradFill>
            </a:endParaRPr>
          </a:p>
        </p:txBody>
      </p:sp>
      <p:sp>
        <p:nvSpPr>
          <p:cNvPr id="36" name="Oval 35"/>
          <p:cNvSpPr/>
          <p:nvPr/>
        </p:nvSpPr>
        <p:spPr bwMode="auto">
          <a:xfrm>
            <a:off x="6900893" y="1119848"/>
            <a:ext cx="1727579" cy="1727579"/>
          </a:xfrm>
          <a:prstGeom prst="ellipse">
            <a:avLst/>
          </a:prstGeom>
          <a:solidFill>
            <a:schemeClr val="bg1"/>
          </a:solidFill>
          <a:ln w="508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5439">
                    <a:srgbClr val="F8F8F8"/>
                  </a:gs>
                  <a:gs pos="10000">
                    <a:srgbClr val="F8F8F8"/>
                  </a:gs>
                </a:gsLst>
                <a:lin ang="5400000" scaled="0"/>
              </a:gradFill>
            </a:endParaRPr>
          </a:p>
        </p:txBody>
      </p:sp>
      <p:sp>
        <p:nvSpPr>
          <p:cNvPr id="26" name="Oval 25"/>
          <p:cNvSpPr/>
          <p:nvPr/>
        </p:nvSpPr>
        <p:spPr bwMode="auto">
          <a:xfrm>
            <a:off x="683538" y="1119848"/>
            <a:ext cx="1727579" cy="1727579"/>
          </a:xfrm>
          <a:prstGeom prst="ellipse">
            <a:avLst/>
          </a:prstGeom>
          <a:solidFill>
            <a:schemeClr val="bg1"/>
          </a:solidFill>
          <a:ln w="508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5439">
                    <a:srgbClr val="F8F8F8"/>
                  </a:gs>
                  <a:gs pos="10000">
                    <a:srgbClr val="F8F8F8"/>
                  </a:gs>
                </a:gsLst>
                <a:lin ang="5400000" scaled="0"/>
              </a:gradFill>
            </a:endParaRPr>
          </a:p>
        </p:txBody>
      </p:sp>
      <p:grpSp>
        <p:nvGrpSpPr>
          <p:cNvPr id="20" name="Group 4"/>
          <p:cNvGrpSpPr>
            <a:grpSpLocks noChangeAspect="1"/>
          </p:cNvGrpSpPr>
          <p:nvPr/>
        </p:nvGrpSpPr>
        <p:grpSpPr bwMode="auto">
          <a:xfrm>
            <a:off x="1235003" y="1680236"/>
            <a:ext cx="624649" cy="606802"/>
            <a:chOff x="3794" y="2086"/>
            <a:chExt cx="245" cy="238"/>
          </a:xfrm>
        </p:grpSpPr>
        <p:sp>
          <p:nvSpPr>
            <p:cNvPr id="21" name="Rectangle 20"/>
            <p:cNvSpPr>
              <a:spLocks noChangeArrowheads="1"/>
            </p:cNvSpPr>
            <p:nvPr/>
          </p:nvSpPr>
          <p:spPr bwMode="auto">
            <a:xfrm>
              <a:off x="3794" y="2086"/>
              <a:ext cx="245" cy="138"/>
            </a:xfrm>
            <a:prstGeom prst="rect">
              <a:avLst/>
            </a:prstGeom>
            <a:noFill/>
            <a:ln w="22225">
              <a:solidFill>
                <a:schemeClr val="accent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23" name="Freeform 6"/>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22225">
              <a:solidFill>
                <a:schemeClr val="accent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24" name="Line 7"/>
            <p:cNvSpPr>
              <a:spLocks noChangeShapeType="1"/>
            </p:cNvSpPr>
            <p:nvPr/>
          </p:nvSpPr>
          <p:spPr bwMode="auto">
            <a:xfrm>
              <a:off x="3917" y="2224"/>
              <a:ext cx="0" cy="29"/>
            </a:xfrm>
            <a:prstGeom prst="line">
              <a:avLst/>
            </a:prstGeom>
            <a:noFill/>
            <a:ln w="22225">
              <a:solidFill>
                <a:schemeClr val="accent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25" name="Line 8"/>
            <p:cNvSpPr>
              <a:spLocks noChangeShapeType="1"/>
            </p:cNvSpPr>
            <p:nvPr/>
          </p:nvSpPr>
          <p:spPr bwMode="auto">
            <a:xfrm>
              <a:off x="3873" y="2255"/>
              <a:ext cx="86" cy="0"/>
            </a:xfrm>
            <a:prstGeom prst="line">
              <a:avLst/>
            </a:prstGeom>
            <a:noFill/>
            <a:ln w="22225">
              <a:solidFill>
                <a:schemeClr val="accent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sp>
        <p:nvSpPr>
          <p:cNvPr id="6" name="Rectangle 5"/>
          <p:cNvSpPr/>
          <p:nvPr/>
        </p:nvSpPr>
        <p:spPr bwMode="auto">
          <a:xfrm>
            <a:off x="-72436" y="3047905"/>
            <a:ext cx="3239527" cy="5547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146283" rIns="0" bIns="146283" numCol="1" rtlCol="0" anchor="t" anchorCtr="0" compatLnSpc="1">
            <a:prstTxWarp prst="textNoShape">
              <a:avLst/>
            </a:prstTxWarp>
            <a:spAutoFit/>
          </a:bodyPr>
          <a:lstStyle/>
          <a:p>
            <a:pPr algn="ctr" defTabSz="932293" fontAlgn="base">
              <a:lnSpc>
                <a:spcPct val="90000"/>
              </a:lnSpc>
              <a:spcBef>
                <a:spcPct val="0"/>
              </a:spcBef>
              <a:spcAft>
                <a:spcPct val="0"/>
              </a:spcAft>
              <a:defRPr/>
            </a:pPr>
            <a:r>
              <a:rPr lang="en-US" sz="1836" kern="0" dirty="0">
                <a:solidFill>
                  <a:schemeClr val="tx1"/>
                </a:solidFill>
                <a:latin typeface="Segoe UI Semibold" panose="020B0702040204020203" pitchFamily="34" charset="0"/>
                <a:cs typeface="Segoe UI Semibold" panose="020B0702040204020203" pitchFamily="34" charset="0"/>
              </a:rPr>
              <a:t>User experience</a:t>
            </a:r>
          </a:p>
        </p:txBody>
      </p:sp>
      <p:sp>
        <p:nvSpPr>
          <p:cNvPr id="7" name="Rectangle 6"/>
          <p:cNvSpPr/>
          <p:nvPr/>
        </p:nvSpPr>
        <p:spPr bwMode="auto">
          <a:xfrm>
            <a:off x="3269629" y="3047905"/>
            <a:ext cx="2772751" cy="5547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146283" rIns="0" bIns="146283" numCol="1" rtlCol="0" anchor="t" anchorCtr="0" compatLnSpc="1">
            <a:prstTxWarp prst="textNoShape">
              <a:avLst/>
            </a:prstTxWarp>
            <a:spAutoFit/>
          </a:bodyPr>
          <a:lstStyle/>
          <a:p>
            <a:pPr algn="ctr" defTabSz="932293" fontAlgn="base">
              <a:lnSpc>
                <a:spcPct val="90000"/>
              </a:lnSpc>
              <a:spcBef>
                <a:spcPct val="0"/>
              </a:spcBef>
              <a:spcAft>
                <a:spcPct val="0"/>
              </a:spcAft>
              <a:defRPr/>
            </a:pPr>
            <a:r>
              <a:rPr lang="en-US" sz="1836" kern="0" dirty="0">
                <a:solidFill>
                  <a:schemeClr val="tx1"/>
                </a:solidFill>
                <a:latin typeface="Segoe UI Semibold" panose="020B0702040204020203" pitchFamily="34" charset="0"/>
                <a:cs typeface="Segoe UI Semibold" panose="020B0702040204020203" pitchFamily="34" charset="0"/>
              </a:rPr>
              <a:t>Data and APIs</a:t>
            </a:r>
          </a:p>
        </p:txBody>
      </p:sp>
      <p:sp>
        <p:nvSpPr>
          <p:cNvPr id="8" name="Rectangle 7"/>
          <p:cNvSpPr/>
          <p:nvPr/>
        </p:nvSpPr>
        <p:spPr bwMode="auto">
          <a:xfrm>
            <a:off x="6433834" y="3047905"/>
            <a:ext cx="2661698" cy="5547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146283" rIns="0" bIns="146283" numCol="1" rtlCol="0" anchor="t" anchorCtr="0" compatLnSpc="1">
            <a:prstTxWarp prst="textNoShape">
              <a:avLst/>
            </a:prstTxWarp>
            <a:spAutoFit/>
          </a:bodyPr>
          <a:lstStyle/>
          <a:p>
            <a:pPr algn="ctr" defTabSz="932293" fontAlgn="base">
              <a:lnSpc>
                <a:spcPct val="90000"/>
              </a:lnSpc>
              <a:spcBef>
                <a:spcPct val="0"/>
              </a:spcBef>
              <a:spcAft>
                <a:spcPct val="0"/>
              </a:spcAft>
              <a:defRPr/>
            </a:pPr>
            <a:r>
              <a:rPr lang="en-US" sz="1836" kern="0" dirty="0">
                <a:solidFill>
                  <a:schemeClr val="tx1"/>
                </a:solidFill>
                <a:latin typeface="Segoe UI Semibold" panose="020B0702040204020203" pitchFamily="34" charset="0"/>
                <a:cs typeface="Segoe UI Semibold" panose="020B0702040204020203" pitchFamily="34" charset="0"/>
              </a:rPr>
              <a:t>Processes</a:t>
            </a:r>
          </a:p>
        </p:txBody>
      </p:sp>
      <p:sp>
        <p:nvSpPr>
          <p:cNvPr id="9" name="Rectangle 8"/>
          <p:cNvSpPr/>
          <p:nvPr/>
        </p:nvSpPr>
        <p:spPr bwMode="auto">
          <a:xfrm>
            <a:off x="9486985" y="3047906"/>
            <a:ext cx="2772751" cy="81401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146283" rIns="0" bIns="146283" numCol="1" rtlCol="0" anchor="t" anchorCtr="0" compatLnSpc="1">
            <a:prstTxWarp prst="textNoShape">
              <a:avLst/>
            </a:prstTxWarp>
            <a:spAutoFit/>
          </a:bodyPr>
          <a:lstStyle/>
          <a:p>
            <a:pPr algn="ctr" defTabSz="932293" fontAlgn="base">
              <a:lnSpc>
                <a:spcPct val="90000"/>
              </a:lnSpc>
              <a:spcBef>
                <a:spcPct val="0"/>
              </a:spcBef>
              <a:spcAft>
                <a:spcPct val="0"/>
              </a:spcAft>
              <a:defRPr/>
            </a:pPr>
            <a:r>
              <a:rPr lang="en-US" sz="1836" kern="0" dirty="0">
                <a:solidFill>
                  <a:schemeClr val="tx1"/>
                </a:solidFill>
                <a:latin typeface="Segoe UI Semibold" panose="020B0702040204020203" pitchFamily="34" charset="0"/>
                <a:cs typeface="Segoe UI Semibold" panose="020B0702040204020203" pitchFamily="34" charset="0"/>
              </a:rPr>
              <a:t>Packaging, deployment, </a:t>
            </a:r>
            <a:br>
              <a:rPr lang="en-US" sz="1836" kern="0" dirty="0">
                <a:solidFill>
                  <a:schemeClr val="tx1"/>
                </a:solidFill>
                <a:latin typeface="Segoe UI Semibold" panose="020B0702040204020203" pitchFamily="34" charset="0"/>
                <a:cs typeface="Segoe UI Semibold" panose="020B0702040204020203" pitchFamily="34" charset="0"/>
              </a:rPr>
            </a:br>
            <a:r>
              <a:rPr lang="en-US" sz="1836" kern="0" dirty="0">
                <a:solidFill>
                  <a:schemeClr val="tx1"/>
                </a:solidFill>
                <a:latin typeface="Segoe UI Semibold" panose="020B0702040204020203" pitchFamily="34" charset="0"/>
                <a:cs typeface="Segoe UI Semibold" panose="020B0702040204020203" pitchFamily="34" charset="0"/>
              </a:rPr>
              <a:t>and store</a:t>
            </a:r>
          </a:p>
        </p:txBody>
      </p:sp>
      <p:sp>
        <p:nvSpPr>
          <p:cNvPr id="35" name="Oval 34"/>
          <p:cNvSpPr/>
          <p:nvPr/>
        </p:nvSpPr>
        <p:spPr bwMode="auto">
          <a:xfrm>
            <a:off x="3792216" y="1119848"/>
            <a:ext cx="1727579" cy="1727579"/>
          </a:xfrm>
          <a:prstGeom prst="ellipse">
            <a:avLst/>
          </a:prstGeom>
          <a:solidFill>
            <a:schemeClr val="bg1"/>
          </a:solidFill>
          <a:ln w="508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5439">
                    <a:srgbClr val="F8F8F8"/>
                  </a:gs>
                  <a:gs pos="10000">
                    <a:srgbClr val="F8F8F8"/>
                  </a:gs>
                </a:gsLst>
                <a:lin ang="5400000" scaled="0"/>
              </a:gradFill>
            </a:endParaRPr>
          </a:p>
        </p:txBody>
      </p:sp>
      <p:grpSp>
        <p:nvGrpSpPr>
          <p:cNvPr id="28" name="Group 4"/>
          <p:cNvGrpSpPr>
            <a:grpSpLocks noChangeAspect="1"/>
          </p:cNvGrpSpPr>
          <p:nvPr/>
        </p:nvGrpSpPr>
        <p:grpSpPr bwMode="auto">
          <a:xfrm>
            <a:off x="4342972" y="1667409"/>
            <a:ext cx="626067" cy="632456"/>
            <a:chOff x="2332" y="1320"/>
            <a:chExt cx="294" cy="297"/>
          </a:xfrm>
          <a:solidFill>
            <a:schemeClr val="tx2"/>
          </a:solidFill>
        </p:grpSpPr>
        <p:sp>
          <p:nvSpPr>
            <p:cNvPr id="30" name="Freeform 5"/>
            <p:cNvSpPr>
              <a:spLocks noEditPoints="1"/>
            </p:cNvSpPr>
            <p:nvPr/>
          </p:nvSpPr>
          <p:spPr bwMode="auto">
            <a:xfrm>
              <a:off x="2335" y="1563"/>
              <a:ext cx="91" cy="54"/>
            </a:xfrm>
            <a:custGeom>
              <a:avLst/>
              <a:gdLst>
                <a:gd name="T0" fmla="*/ 91 w 91"/>
                <a:gd name="T1" fmla="*/ 0 h 54"/>
                <a:gd name="T2" fmla="*/ 0 w 91"/>
                <a:gd name="T3" fmla="*/ 0 h 54"/>
                <a:gd name="T4" fmla="*/ 0 w 91"/>
                <a:gd name="T5" fmla="*/ 54 h 54"/>
                <a:gd name="T6" fmla="*/ 91 w 91"/>
                <a:gd name="T7" fmla="*/ 54 h 54"/>
                <a:gd name="T8" fmla="*/ 91 w 91"/>
                <a:gd name="T9" fmla="*/ 0 h 54"/>
                <a:gd name="T10" fmla="*/ 72 w 91"/>
                <a:gd name="T11" fmla="*/ 36 h 54"/>
                <a:gd name="T12" fmla="*/ 18 w 91"/>
                <a:gd name="T13" fmla="*/ 36 h 54"/>
                <a:gd name="T14" fmla="*/ 18 w 91"/>
                <a:gd name="T15" fmla="*/ 18 h 54"/>
                <a:gd name="T16" fmla="*/ 72 w 91"/>
                <a:gd name="T17" fmla="*/ 18 h 54"/>
                <a:gd name="T18" fmla="*/ 72 w 91"/>
                <a:gd name="T19"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54">
                  <a:moveTo>
                    <a:pt x="91" y="0"/>
                  </a:moveTo>
                  <a:lnTo>
                    <a:pt x="0" y="0"/>
                  </a:lnTo>
                  <a:lnTo>
                    <a:pt x="0" y="54"/>
                  </a:lnTo>
                  <a:lnTo>
                    <a:pt x="91" y="54"/>
                  </a:lnTo>
                  <a:lnTo>
                    <a:pt x="91" y="0"/>
                  </a:lnTo>
                  <a:close/>
                  <a:moveTo>
                    <a:pt x="72" y="36"/>
                  </a:moveTo>
                  <a:lnTo>
                    <a:pt x="18" y="36"/>
                  </a:lnTo>
                  <a:lnTo>
                    <a:pt x="18" y="18"/>
                  </a:lnTo>
                  <a:lnTo>
                    <a:pt x="72" y="18"/>
                  </a:lnTo>
                  <a:lnTo>
                    <a:pt x="72" y="36"/>
                  </a:lnTo>
                  <a:close/>
                </a:path>
              </a:pathLst>
            </a:custGeom>
            <a:grpFill/>
            <a:ln w="12700">
              <a:solidFill>
                <a:schemeClr val="bg1"/>
              </a:solid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31" name="Rectangle 6"/>
            <p:cNvSpPr>
              <a:spLocks noChangeArrowheads="1"/>
            </p:cNvSpPr>
            <p:nvPr/>
          </p:nvSpPr>
          <p:spPr bwMode="auto">
            <a:xfrm>
              <a:off x="2444" y="1563"/>
              <a:ext cx="173" cy="18"/>
            </a:xfrm>
            <a:prstGeom prst="rect">
              <a:avLst/>
            </a:prstGeom>
            <a:grpFill/>
            <a:ln w="12700">
              <a:solidFill>
                <a:schemeClr val="bg1"/>
              </a:solid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32" name="Rectangle 7"/>
            <p:cNvSpPr>
              <a:spLocks noChangeArrowheads="1"/>
            </p:cNvSpPr>
            <p:nvPr/>
          </p:nvSpPr>
          <p:spPr bwMode="auto">
            <a:xfrm>
              <a:off x="2444" y="1599"/>
              <a:ext cx="173" cy="18"/>
            </a:xfrm>
            <a:prstGeom prst="rect">
              <a:avLst/>
            </a:prstGeom>
            <a:grpFill/>
            <a:ln w="12700">
              <a:solidFill>
                <a:schemeClr val="bg1"/>
              </a:solid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33" name="Freeform 8"/>
            <p:cNvSpPr>
              <a:spLocks noEditPoints="1"/>
            </p:cNvSpPr>
            <p:nvPr/>
          </p:nvSpPr>
          <p:spPr bwMode="auto">
            <a:xfrm>
              <a:off x="2398" y="1320"/>
              <a:ext cx="228" cy="229"/>
            </a:xfrm>
            <a:custGeom>
              <a:avLst/>
              <a:gdLst>
                <a:gd name="T0" fmla="*/ 49 w 100"/>
                <a:gd name="T1" fmla="*/ 101 h 101"/>
                <a:gd name="T2" fmla="*/ 14 w 100"/>
                <a:gd name="T3" fmla="*/ 87 h 101"/>
                <a:gd name="T4" fmla="*/ 11 w 100"/>
                <a:gd name="T5" fmla="*/ 84 h 101"/>
                <a:gd name="T6" fmla="*/ 46 w 100"/>
                <a:gd name="T7" fmla="*/ 49 h 101"/>
                <a:gd name="T8" fmla="*/ 0 w 100"/>
                <a:gd name="T9" fmla="*/ 34 h 101"/>
                <a:gd name="T10" fmla="*/ 2 w 100"/>
                <a:gd name="T11" fmla="*/ 30 h 101"/>
                <a:gd name="T12" fmla="*/ 49 w 100"/>
                <a:gd name="T13" fmla="*/ 0 h 101"/>
                <a:gd name="T14" fmla="*/ 100 w 100"/>
                <a:gd name="T15" fmla="*/ 50 h 101"/>
                <a:gd name="T16" fmla="*/ 49 w 100"/>
                <a:gd name="T17" fmla="*/ 101 h 101"/>
                <a:gd name="T18" fmla="*/ 22 w 100"/>
                <a:gd name="T19" fmla="*/ 84 h 101"/>
                <a:gd name="T20" fmla="*/ 49 w 100"/>
                <a:gd name="T21" fmla="*/ 93 h 101"/>
                <a:gd name="T22" fmla="*/ 92 w 100"/>
                <a:gd name="T23" fmla="*/ 50 h 101"/>
                <a:gd name="T24" fmla="*/ 49 w 100"/>
                <a:gd name="T25" fmla="*/ 8 h 101"/>
                <a:gd name="T26" fmla="*/ 11 w 100"/>
                <a:gd name="T27" fmla="*/ 30 h 101"/>
                <a:gd name="T28" fmla="*/ 61 w 100"/>
                <a:gd name="T29" fmla="*/ 46 h 101"/>
                <a:gd name="T30" fmla="*/ 22 w 100"/>
                <a:gd name="T31"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101">
                  <a:moveTo>
                    <a:pt x="49" y="101"/>
                  </a:moveTo>
                  <a:cubicBezTo>
                    <a:pt x="36" y="101"/>
                    <a:pt x="23" y="96"/>
                    <a:pt x="14" y="87"/>
                  </a:cubicBezTo>
                  <a:cubicBezTo>
                    <a:pt x="11" y="84"/>
                    <a:pt x="11" y="84"/>
                    <a:pt x="11" y="84"/>
                  </a:cubicBezTo>
                  <a:cubicBezTo>
                    <a:pt x="46" y="49"/>
                    <a:pt x="46" y="49"/>
                    <a:pt x="46" y="49"/>
                  </a:cubicBezTo>
                  <a:cubicBezTo>
                    <a:pt x="0" y="34"/>
                    <a:pt x="0" y="34"/>
                    <a:pt x="0" y="34"/>
                  </a:cubicBezTo>
                  <a:cubicBezTo>
                    <a:pt x="2" y="30"/>
                    <a:pt x="2" y="30"/>
                    <a:pt x="2" y="30"/>
                  </a:cubicBezTo>
                  <a:cubicBezTo>
                    <a:pt x="10" y="12"/>
                    <a:pt x="28" y="0"/>
                    <a:pt x="49" y="0"/>
                  </a:cubicBezTo>
                  <a:cubicBezTo>
                    <a:pt x="77" y="0"/>
                    <a:pt x="100" y="22"/>
                    <a:pt x="100" y="50"/>
                  </a:cubicBezTo>
                  <a:cubicBezTo>
                    <a:pt x="100" y="78"/>
                    <a:pt x="77" y="101"/>
                    <a:pt x="49" y="101"/>
                  </a:cubicBezTo>
                  <a:close/>
                  <a:moveTo>
                    <a:pt x="22" y="84"/>
                  </a:moveTo>
                  <a:cubicBezTo>
                    <a:pt x="30" y="90"/>
                    <a:pt x="39" y="93"/>
                    <a:pt x="49" y="93"/>
                  </a:cubicBezTo>
                  <a:cubicBezTo>
                    <a:pt x="72" y="93"/>
                    <a:pt x="92" y="74"/>
                    <a:pt x="92" y="50"/>
                  </a:cubicBezTo>
                  <a:cubicBezTo>
                    <a:pt x="92" y="27"/>
                    <a:pt x="72" y="8"/>
                    <a:pt x="49" y="8"/>
                  </a:cubicBezTo>
                  <a:cubicBezTo>
                    <a:pt x="33" y="8"/>
                    <a:pt x="19" y="16"/>
                    <a:pt x="11" y="30"/>
                  </a:cubicBezTo>
                  <a:cubicBezTo>
                    <a:pt x="61" y="46"/>
                    <a:pt x="61" y="46"/>
                    <a:pt x="61" y="46"/>
                  </a:cubicBezTo>
                  <a:lnTo>
                    <a:pt x="22" y="84"/>
                  </a:lnTo>
                  <a:close/>
                </a:path>
              </a:pathLst>
            </a:custGeom>
            <a:grpFill/>
            <a:ln w="12700">
              <a:solidFill>
                <a:schemeClr val="bg1"/>
              </a:solid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34" name="Freeform 9"/>
            <p:cNvSpPr>
              <a:spLocks noEditPoints="1"/>
            </p:cNvSpPr>
            <p:nvPr/>
          </p:nvSpPr>
          <p:spPr bwMode="auto">
            <a:xfrm>
              <a:off x="2332" y="1397"/>
              <a:ext cx="144" cy="141"/>
            </a:xfrm>
            <a:custGeom>
              <a:avLst/>
              <a:gdLst>
                <a:gd name="T0" fmla="*/ 18 w 63"/>
                <a:gd name="T1" fmla="*/ 62 h 62"/>
                <a:gd name="T2" fmla="*/ 16 w 63"/>
                <a:gd name="T3" fmla="*/ 59 h 62"/>
                <a:gd name="T4" fmla="*/ 0 w 63"/>
                <a:gd name="T5" fmla="*/ 23 h 62"/>
                <a:gd name="T6" fmla="*/ 4 w 63"/>
                <a:gd name="T7" fmla="*/ 3 h 62"/>
                <a:gd name="T8" fmla="*/ 5 w 63"/>
                <a:gd name="T9" fmla="*/ 0 h 62"/>
                <a:gd name="T10" fmla="*/ 63 w 63"/>
                <a:gd name="T11" fmla="*/ 18 h 62"/>
                <a:gd name="T12" fmla="*/ 18 w 63"/>
                <a:gd name="T13" fmla="*/ 62 h 62"/>
                <a:gd name="T14" fmla="*/ 10 w 63"/>
                <a:gd name="T15" fmla="*/ 9 h 62"/>
                <a:gd name="T16" fmla="*/ 8 w 63"/>
                <a:gd name="T17" fmla="*/ 23 h 62"/>
                <a:gd name="T18" fmla="*/ 18 w 63"/>
                <a:gd name="T19" fmla="*/ 51 h 62"/>
                <a:gd name="T20" fmla="*/ 48 w 63"/>
                <a:gd name="T21" fmla="*/ 22 h 62"/>
                <a:gd name="T22" fmla="*/ 10 w 63"/>
                <a:gd name="T23" fmla="*/ 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62">
                  <a:moveTo>
                    <a:pt x="18" y="62"/>
                  </a:moveTo>
                  <a:cubicBezTo>
                    <a:pt x="16" y="59"/>
                    <a:pt x="16" y="59"/>
                    <a:pt x="16" y="59"/>
                  </a:cubicBezTo>
                  <a:cubicBezTo>
                    <a:pt x="6" y="50"/>
                    <a:pt x="0" y="37"/>
                    <a:pt x="0" y="23"/>
                  </a:cubicBezTo>
                  <a:cubicBezTo>
                    <a:pt x="0" y="16"/>
                    <a:pt x="1" y="9"/>
                    <a:pt x="4" y="3"/>
                  </a:cubicBezTo>
                  <a:cubicBezTo>
                    <a:pt x="5" y="0"/>
                    <a:pt x="5" y="0"/>
                    <a:pt x="5" y="0"/>
                  </a:cubicBezTo>
                  <a:cubicBezTo>
                    <a:pt x="63" y="18"/>
                    <a:pt x="63" y="18"/>
                    <a:pt x="63" y="18"/>
                  </a:cubicBezTo>
                  <a:lnTo>
                    <a:pt x="18" y="62"/>
                  </a:lnTo>
                  <a:close/>
                  <a:moveTo>
                    <a:pt x="10" y="9"/>
                  </a:moveTo>
                  <a:cubicBezTo>
                    <a:pt x="9" y="14"/>
                    <a:pt x="8" y="18"/>
                    <a:pt x="8" y="23"/>
                  </a:cubicBezTo>
                  <a:cubicBezTo>
                    <a:pt x="8" y="33"/>
                    <a:pt x="12" y="43"/>
                    <a:pt x="18" y="51"/>
                  </a:cubicBezTo>
                  <a:cubicBezTo>
                    <a:pt x="48" y="22"/>
                    <a:pt x="48" y="22"/>
                    <a:pt x="48" y="22"/>
                  </a:cubicBezTo>
                  <a:lnTo>
                    <a:pt x="10" y="9"/>
                  </a:lnTo>
                  <a:close/>
                </a:path>
              </a:pathLst>
            </a:custGeom>
            <a:grpFill/>
            <a:ln w="12700">
              <a:solidFill>
                <a:schemeClr val="bg1"/>
              </a:solid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nvGrpSpPr>
          <p:cNvPr id="39" name="Group 12"/>
          <p:cNvGrpSpPr>
            <a:grpSpLocks noChangeAspect="1"/>
          </p:cNvGrpSpPr>
          <p:nvPr/>
        </p:nvGrpSpPr>
        <p:grpSpPr bwMode="auto">
          <a:xfrm>
            <a:off x="7430732" y="1649686"/>
            <a:ext cx="667902" cy="667902"/>
            <a:chOff x="3744" y="2031"/>
            <a:chExt cx="344" cy="344"/>
          </a:xfrm>
        </p:grpSpPr>
        <p:sp>
          <p:nvSpPr>
            <p:cNvPr id="41" name="Line 13"/>
            <p:cNvSpPr>
              <a:spLocks noChangeShapeType="1"/>
            </p:cNvSpPr>
            <p:nvPr/>
          </p:nvSpPr>
          <p:spPr bwMode="auto">
            <a:xfrm>
              <a:off x="3952" y="2291"/>
              <a:ext cx="11" cy="25"/>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2" name="Line 14"/>
            <p:cNvSpPr>
              <a:spLocks noChangeShapeType="1"/>
            </p:cNvSpPr>
            <p:nvPr/>
          </p:nvSpPr>
          <p:spPr bwMode="auto">
            <a:xfrm>
              <a:off x="3868" y="2092"/>
              <a:ext cx="12" cy="23"/>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3" name="Line 15"/>
            <p:cNvSpPr>
              <a:spLocks noChangeShapeType="1"/>
            </p:cNvSpPr>
            <p:nvPr/>
          </p:nvSpPr>
          <p:spPr bwMode="auto">
            <a:xfrm flipH="1">
              <a:off x="3870" y="2291"/>
              <a:ext cx="10" cy="25"/>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4" name="Line 16"/>
            <p:cNvSpPr>
              <a:spLocks noChangeShapeType="1"/>
            </p:cNvSpPr>
            <p:nvPr/>
          </p:nvSpPr>
          <p:spPr bwMode="auto">
            <a:xfrm flipH="1">
              <a:off x="3952" y="2092"/>
              <a:ext cx="9" cy="23"/>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5" name="Freeform 17"/>
            <p:cNvSpPr>
              <a:spLocks/>
            </p:cNvSpPr>
            <p:nvPr/>
          </p:nvSpPr>
          <p:spPr bwMode="auto">
            <a:xfrm>
              <a:off x="3744" y="2031"/>
              <a:ext cx="228" cy="328"/>
            </a:xfrm>
            <a:custGeom>
              <a:avLst/>
              <a:gdLst>
                <a:gd name="T0" fmla="*/ 101 w 101"/>
                <a:gd name="T1" fmla="*/ 4 h 145"/>
                <a:gd name="T2" fmla="*/ 76 w 101"/>
                <a:gd name="T3" fmla="*/ 0 h 145"/>
                <a:gd name="T4" fmla="*/ 0 w 101"/>
                <a:gd name="T5" fmla="*/ 76 h 145"/>
                <a:gd name="T6" fmla="*/ 43 w 101"/>
                <a:gd name="T7" fmla="*/ 145 h 145"/>
              </a:gdLst>
              <a:ahLst/>
              <a:cxnLst>
                <a:cxn ang="0">
                  <a:pos x="T0" y="T1"/>
                </a:cxn>
                <a:cxn ang="0">
                  <a:pos x="T2" y="T3"/>
                </a:cxn>
                <a:cxn ang="0">
                  <a:pos x="T4" y="T5"/>
                </a:cxn>
                <a:cxn ang="0">
                  <a:pos x="T6" y="T7"/>
                </a:cxn>
              </a:cxnLst>
              <a:rect l="0" t="0" r="r" b="b"/>
              <a:pathLst>
                <a:path w="101" h="145">
                  <a:moveTo>
                    <a:pt x="101" y="4"/>
                  </a:moveTo>
                  <a:cubicBezTo>
                    <a:pt x="93" y="2"/>
                    <a:pt x="85" y="0"/>
                    <a:pt x="76" y="0"/>
                  </a:cubicBezTo>
                  <a:cubicBezTo>
                    <a:pt x="34" y="0"/>
                    <a:pt x="0" y="34"/>
                    <a:pt x="0" y="76"/>
                  </a:cubicBezTo>
                  <a:cubicBezTo>
                    <a:pt x="0" y="106"/>
                    <a:pt x="18" y="132"/>
                    <a:pt x="43" y="145"/>
                  </a:cubicBez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6" name="Line 18"/>
            <p:cNvSpPr>
              <a:spLocks noChangeShapeType="1"/>
            </p:cNvSpPr>
            <p:nvPr/>
          </p:nvSpPr>
          <p:spPr bwMode="auto">
            <a:xfrm>
              <a:off x="4004" y="2239"/>
              <a:ext cx="25" cy="11"/>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7" name="Line 19"/>
            <p:cNvSpPr>
              <a:spLocks noChangeShapeType="1"/>
            </p:cNvSpPr>
            <p:nvPr/>
          </p:nvSpPr>
          <p:spPr bwMode="auto">
            <a:xfrm>
              <a:off x="3803" y="2158"/>
              <a:ext cx="24" cy="9"/>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8" name="Line 20"/>
            <p:cNvSpPr>
              <a:spLocks noChangeShapeType="1"/>
            </p:cNvSpPr>
            <p:nvPr/>
          </p:nvSpPr>
          <p:spPr bwMode="auto">
            <a:xfrm flipV="1">
              <a:off x="4004" y="2158"/>
              <a:ext cx="25" cy="9"/>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9" name="Line 21"/>
            <p:cNvSpPr>
              <a:spLocks noChangeShapeType="1"/>
            </p:cNvSpPr>
            <p:nvPr/>
          </p:nvSpPr>
          <p:spPr bwMode="auto">
            <a:xfrm flipV="1">
              <a:off x="3803" y="2239"/>
              <a:ext cx="24" cy="11"/>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0" name="Freeform 22"/>
            <p:cNvSpPr>
              <a:spLocks/>
            </p:cNvSpPr>
            <p:nvPr/>
          </p:nvSpPr>
          <p:spPr bwMode="auto">
            <a:xfrm>
              <a:off x="3990" y="2049"/>
              <a:ext cx="82" cy="82"/>
            </a:xfrm>
            <a:custGeom>
              <a:avLst/>
              <a:gdLst>
                <a:gd name="T0" fmla="*/ 36 w 36"/>
                <a:gd name="T1" fmla="*/ 36 h 36"/>
                <a:gd name="T2" fmla="*/ 0 w 36"/>
                <a:gd name="T3" fmla="*/ 0 h 36"/>
              </a:gdLst>
              <a:ahLst/>
              <a:cxnLst>
                <a:cxn ang="0">
                  <a:pos x="T0" y="T1"/>
                </a:cxn>
                <a:cxn ang="0">
                  <a:pos x="T2" y="T3"/>
                </a:cxn>
              </a:cxnLst>
              <a:rect l="0" t="0" r="r" b="b"/>
              <a:pathLst>
                <a:path w="36" h="36">
                  <a:moveTo>
                    <a:pt x="36" y="36"/>
                  </a:moveTo>
                  <a:cubicBezTo>
                    <a:pt x="28" y="20"/>
                    <a:pt x="15" y="7"/>
                    <a:pt x="0" y="0"/>
                  </a:cubicBez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1" name="Freeform 23"/>
            <p:cNvSpPr>
              <a:spLocks/>
            </p:cNvSpPr>
            <p:nvPr/>
          </p:nvSpPr>
          <p:spPr bwMode="auto">
            <a:xfrm>
              <a:off x="3859" y="2147"/>
              <a:ext cx="229" cy="228"/>
            </a:xfrm>
            <a:custGeom>
              <a:avLst/>
              <a:gdLst>
                <a:gd name="T0" fmla="*/ 0 w 101"/>
                <a:gd name="T1" fmla="*/ 97 h 101"/>
                <a:gd name="T2" fmla="*/ 25 w 101"/>
                <a:gd name="T3" fmla="*/ 101 h 101"/>
                <a:gd name="T4" fmla="*/ 101 w 101"/>
                <a:gd name="T5" fmla="*/ 25 h 101"/>
                <a:gd name="T6" fmla="*/ 97 w 101"/>
                <a:gd name="T7" fmla="*/ 0 h 101"/>
              </a:gdLst>
              <a:ahLst/>
              <a:cxnLst>
                <a:cxn ang="0">
                  <a:pos x="T0" y="T1"/>
                </a:cxn>
                <a:cxn ang="0">
                  <a:pos x="T2" y="T3"/>
                </a:cxn>
                <a:cxn ang="0">
                  <a:pos x="T4" y="T5"/>
                </a:cxn>
                <a:cxn ang="0">
                  <a:pos x="T6" y="T7"/>
                </a:cxn>
              </a:cxnLst>
              <a:rect l="0" t="0" r="r" b="b"/>
              <a:pathLst>
                <a:path w="101" h="101">
                  <a:moveTo>
                    <a:pt x="0" y="97"/>
                  </a:moveTo>
                  <a:cubicBezTo>
                    <a:pt x="8" y="99"/>
                    <a:pt x="16" y="101"/>
                    <a:pt x="25" y="101"/>
                  </a:cubicBezTo>
                  <a:cubicBezTo>
                    <a:pt x="67" y="101"/>
                    <a:pt x="101" y="67"/>
                    <a:pt x="101" y="25"/>
                  </a:cubicBezTo>
                  <a:cubicBezTo>
                    <a:pt x="101" y="16"/>
                    <a:pt x="99" y="8"/>
                    <a:pt x="97" y="0"/>
                  </a:cubicBez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2" name="Oval 24"/>
            <p:cNvSpPr>
              <a:spLocks noChangeArrowheads="1"/>
            </p:cNvSpPr>
            <p:nvPr/>
          </p:nvSpPr>
          <p:spPr bwMode="auto">
            <a:xfrm>
              <a:off x="3823" y="2110"/>
              <a:ext cx="186" cy="186"/>
            </a:xfrm>
            <a:prstGeom prst="ellipse">
              <a:avLst/>
            </a:pr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nvGrpSpPr>
          <p:cNvPr id="54" name="Group 27"/>
          <p:cNvGrpSpPr>
            <a:grpSpLocks noChangeAspect="1"/>
          </p:cNvGrpSpPr>
          <p:nvPr/>
        </p:nvGrpSpPr>
        <p:grpSpPr bwMode="auto">
          <a:xfrm>
            <a:off x="10558076" y="1688307"/>
            <a:ext cx="630569" cy="590660"/>
            <a:chOff x="3798" y="2091"/>
            <a:chExt cx="237" cy="222"/>
          </a:xfrm>
        </p:grpSpPr>
        <p:sp>
          <p:nvSpPr>
            <p:cNvPr id="56" name="Freeform 28"/>
            <p:cNvSpPr>
              <a:spLocks/>
            </p:cNvSpPr>
            <p:nvPr/>
          </p:nvSpPr>
          <p:spPr bwMode="auto">
            <a:xfrm>
              <a:off x="3798" y="2148"/>
              <a:ext cx="237" cy="165"/>
            </a:xfrm>
            <a:custGeom>
              <a:avLst/>
              <a:gdLst>
                <a:gd name="T0" fmla="*/ 201 w 237"/>
                <a:gd name="T1" fmla="*/ 165 h 165"/>
                <a:gd name="T2" fmla="*/ 0 w 237"/>
                <a:gd name="T3" fmla="*/ 165 h 165"/>
                <a:gd name="T4" fmla="*/ 0 w 237"/>
                <a:gd name="T5" fmla="*/ 0 h 165"/>
                <a:gd name="T6" fmla="*/ 201 w 237"/>
                <a:gd name="T7" fmla="*/ 0 h 165"/>
                <a:gd name="T8" fmla="*/ 237 w 237"/>
                <a:gd name="T9" fmla="*/ 9 h 165"/>
                <a:gd name="T10" fmla="*/ 237 w 237"/>
                <a:gd name="T11" fmla="*/ 147 h 165"/>
                <a:gd name="T12" fmla="*/ 201 w 237"/>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237" h="165">
                  <a:moveTo>
                    <a:pt x="201" y="165"/>
                  </a:moveTo>
                  <a:lnTo>
                    <a:pt x="0" y="165"/>
                  </a:lnTo>
                  <a:lnTo>
                    <a:pt x="0" y="0"/>
                  </a:lnTo>
                  <a:lnTo>
                    <a:pt x="201" y="0"/>
                  </a:lnTo>
                  <a:lnTo>
                    <a:pt x="237" y="9"/>
                  </a:lnTo>
                  <a:lnTo>
                    <a:pt x="237" y="147"/>
                  </a:lnTo>
                  <a:lnTo>
                    <a:pt x="201" y="165"/>
                  </a:lnTo>
                  <a:close/>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7" name="Freeform 29"/>
            <p:cNvSpPr>
              <a:spLocks/>
            </p:cNvSpPr>
            <p:nvPr/>
          </p:nvSpPr>
          <p:spPr bwMode="auto">
            <a:xfrm>
              <a:off x="3844" y="2091"/>
              <a:ext cx="100" cy="57"/>
            </a:xfrm>
            <a:custGeom>
              <a:avLst/>
              <a:gdLst>
                <a:gd name="T0" fmla="*/ 44 w 44"/>
                <a:gd name="T1" fmla="*/ 25 h 25"/>
                <a:gd name="T2" fmla="*/ 44 w 44"/>
                <a:gd name="T3" fmla="*/ 10 h 25"/>
                <a:gd name="T4" fmla="*/ 34 w 44"/>
                <a:gd name="T5" fmla="*/ 0 h 25"/>
                <a:gd name="T6" fmla="*/ 9 w 44"/>
                <a:gd name="T7" fmla="*/ 0 h 25"/>
                <a:gd name="T8" fmla="*/ 0 w 44"/>
                <a:gd name="T9" fmla="*/ 10 h 25"/>
                <a:gd name="T10" fmla="*/ 0 w 44"/>
                <a:gd name="T11" fmla="*/ 25 h 25"/>
              </a:gdLst>
              <a:ahLst/>
              <a:cxnLst>
                <a:cxn ang="0">
                  <a:pos x="T0" y="T1"/>
                </a:cxn>
                <a:cxn ang="0">
                  <a:pos x="T2" y="T3"/>
                </a:cxn>
                <a:cxn ang="0">
                  <a:pos x="T4" y="T5"/>
                </a:cxn>
                <a:cxn ang="0">
                  <a:pos x="T6" y="T7"/>
                </a:cxn>
                <a:cxn ang="0">
                  <a:pos x="T8" y="T9"/>
                </a:cxn>
                <a:cxn ang="0">
                  <a:pos x="T10" y="T11"/>
                </a:cxn>
              </a:cxnLst>
              <a:rect l="0" t="0" r="r" b="b"/>
              <a:pathLst>
                <a:path w="44" h="25">
                  <a:moveTo>
                    <a:pt x="44" y="25"/>
                  </a:moveTo>
                  <a:cubicBezTo>
                    <a:pt x="44" y="10"/>
                    <a:pt x="44" y="10"/>
                    <a:pt x="44" y="10"/>
                  </a:cubicBezTo>
                  <a:cubicBezTo>
                    <a:pt x="44" y="5"/>
                    <a:pt x="40" y="0"/>
                    <a:pt x="34" y="0"/>
                  </a:cubicBezTo>
                  <a:cubicBezTo>
                    <a:pt x="9" y="0"/>
                    <a:pt x="9" y="0"/>
                    <a:pt x="9" y="0"/>
                  </a:cubicBezTo>
                  <a:cubicBezTo>
                    <a:pt x="4" y="0"/>
                    <a:pt x="0" y="5"/>
                    <a:pt x="0" y="10"/>
                  </a:cubicBezTo>
                  <a:cubicBezTo>
                    <a:pt x="0" y="25"/>
                    <a:pt x="0" y="25"/>
                    <a:pt x="0" y="25"/>
                  </a:cubicBez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8" name="Freeform 30"/>
            <p:cNvSpPr>
              <a:spLocks/>
            </p:cNvSpPr>
            <p:nvPr/>
          </p:nvSpPr>
          <p:spPr bwMode="auto">
            <a:xfrm>
              <a:off x="3890" y="2111"/>
              <a:ext cx="93" cy="37"/>
            </a:xfrm>
            <a:custGeom>
              <a:avLst/>
              <a:gdLst>
                <a:gd name="T0" fmla="*/ 41 w 41"/>
                <a:gd name="T1" fmla="*/ 16 h 16"/>
                <a:gd name="T2" fmla="*/ 41 w 41"/>
                <a:gd name="T3" fmla="*/ 6 h 16"/>
                <a:gd name="T4" fmla="*/ 34 w 41"/>
                <a:gd name="T5" fmla="*/ 0 h 16"/>
                <a:gd name="T6" fmla="*/ 7 w 41"/>
                <a:gd name="T7" fmla="*/ 0 h 16"/>
                <a:gd name="T8" fmla="*/ 0 w 41"/>
                <a:gd name="T9" fmla="*/ 6 h 16"/>
                <a:gd name="T10" fmla="*/ 0 w 41"/>
                <a:gd name="T11" fmla="*/ 16 h 16"/>
              </a:gdLst>
              <a:ahLst/>
              <a:cxnLst>
                <a:cxn ang="0">
                  <a:pos x="T0" y="T1"/>
                </a:cxn>
                <a:cxn ang="0">
                  <a:pos x="T2" y="T3"/>
                </a:cxn>
                <a:cxn ang="0">
                  <a:pos x="T4" y="T5"/>
                </a:cxn>
                <a:cxn ang="0">
                  <a:pos x="T6" y="T7"/>
                </a:cxn>
                <a:cxn ang="0">
                  <a:pos x="T8" y="T9"/>
                </a:cxn>
                <a:cxn ang="0">
                  <a:pos x="T10" y="T11"/>
                </a:cxn>
              </a:cxnLst>
              <a:rect l="0" t="0" r="r" b="b"/>
              <a:pathLst>
                <a:path w="41" h="16">
                  <a:moveTo>
                    <a:pt x="41" y="16"/>
                  </a:moveTo>
                  <a:cubicBezTo>
                    <a:pt x="41" y="6"/>
                    <a:pt x="41" y="6"/>
                    <a:pt x="41" y="6"/>
                  </a:cubicBezTo>
                  <a:cubicBezTo>
                    <a:pt x="41" y="2"/>
                    <a:pt x="37" y="0"/>
                    <a:pt x="34" y="0"/>
                  </a:cubicBezTo>
                  <a:cubicBezTo>
                    <a:pt x="7" y="0"/>
                    <a:pt x="7" y="0"/>
                    <a:pt x="7" y="0"/>
                  </a:cubicBezTo>
                  <a:cubicBezTo>
                    <a:pt x="3" y="0"/>
                    <a:pt x="0" y="2"/>
                    <a:pt x="0" y="6"/>
                  </a:cubicBezTo>
                  <a:cubicBezTo>
                    <a:pt x="0" y="16"/>
                    <a:pt x="0" y="16"/>
                    <a:pt x="0" y="16"/>
                  </a:cubicBez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9" name="Line 31"/>
            <p:cNvSpPr>
              <a:spLocks noChangeShapeType="1"/>
            </p:cNvSpPr>
            <p:nvPr/>
          </p:nvSpPr>
          <p:spPr bwMode="auto">
            <a:xfrm>
              <a:off x="3999" y="2148"/>
              <a:ext cx="0" cy="165"/>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nvGrpSpPr>
          <p:cNvPr id="3" name="Group 2">
            <a:extLst>
              <a:ext uri="{FF2B5EF4-FFF2-40B4-BE49-F238E27FC236}">
                <a16:creationId xmlns:a16="http://schemas.microsoft.com/office/drawing/2014/main" id="{7C4AC69D-B8E7-42C4-A636-B48CBCE15BE6}"/>
              </a:ext>
            </a:extLst>
          </p:cNvPr>
          <p:cNvGrpSpPr/>
          <p:nvPr/>
        </p:nvGrpSpPr>
        <p:grpSpPr>
          <a:xfrm>
            <a:off x="227474" y="4052331"/>
            <a:ext cx="11789533" cy="2660621"/>
            <a:chOff x="229909" y="4229704"/>
            <a:chExt cx="11559415" cy="2608689"/>
          </a:xfrm>
        </p:grpSpPr>
        <p:sp>
          <p:nvSpPr>
            <p:cNvPr id="66" name="Rectangle 65">
              <a:extLst>
                <a:ext uri="{FF2B5EF4-FFF2-40B4-BE49-F238E27FC236}">
                  <a16:creationId xmlns:a16="http://schemas.microsoft.com/office/drawing/2014/main" id="{AD3F3696-44DE-4371-9869-4B7EE009FDDA}"/>
                </a:ext>
              </a:extLst>
            </p:cNvPr>
            <p:cNvSpPr/>
            <p:nvPr/>
          </p:nvSpPr>
          <p:spPr>
            <a:xfrm>
              <a:off x="229909" y="4229704"/>
              <a:ext cx="2590681" cy="1917513"/>
            </a:xfrm>
            <a:prstGeom prst="rect">
              <a:avLst/>
            </a:prstGeom>
            <a:noFill/>
          </p:spPr>
          <p:txBody>
            <a:bodyPr wrap="square" lIns="93260" tIns="93260" rIns="93260" bIns="93260" anchor="t" anchorCtr="0">
              <a:spAutoFit/>
            </a:bodyPr>
            <a:lstStyle/>
            <a:p>
              <a:pPr algn="ctr" defTabSz="914224">
                <a:lnSpc>
                  <a:spcPct val="90000"/>
                </a:lnSpc>
                <a:spcBef>
                  <a:spcPts val="1836"/>
                </a:spcBef>
                <a:defRPr/>
              </a:pPr>
              <a:r>
                <a:rPr lang="en-US" sz="1836" kern="0" dirty="0"/>
                <a:t>SharePoint Framework (</a:t>
              </a:r>
              <a:r>
                <a:rPr lang="en-US" sz="1836" kern="0" dirty="0" err="1"/>
                <a:t>SPFx</a:t>
              </a:r>
              <a:r>
                <a:rPr lang="en-US" sz="1836" kern="0" dirty="0"/>
                <a:t>)</a:t>
              </a:r>
            </a:p>
            <a:p>
              <a:pPr algn="ctr" defTabSz="914224">
                <a:lnSpc>
                  <a:spcPct val="90000"/>
                </a:lnSpc>
                <a:spcBef>
                  <a:spcPts val="1836"/>
                </a:spcBef>
                <a:defRPr/>
              </a:pPr>
              <a:r>
                <a:rPr lang="en-US" sz="1836" kern="0" dirty="0"/>
                <a:t>PowerApps</a:t>
              </a:r>
            </a:p>
            <a:p>
              <a:pPr algn="ctr" defTabSz="914224">
                <a:lnSpc>
                  <a:spcPct val="90000"/>
                </a:lnSpc>
                <a:spcBef>
                  <a:spcPts val="1836"/>
                </a:spcBef>
                <a:defRPr/>
              </a:pPr>
              <a:r>
                <a:rPr lang="en-US" sz="1836" kern="0" dirty="0"/>
                <a:t>Add-in parts &amp; </a:t>
              </a:r>
              <a:br>
                <a:rPr lang="en-US" sz="1836" kern="0" dirty="0"/>
              </a:br>
              <a:r>
                <a:rPr lang="en-US" sz="1836" kern="0" dirty="0"/>
                <a:t>custom actions</a:t>
              </a:r>
            </a:p>
          </p:txBody>
        </p:sp>
        <p:sp>
          <p:nvSpPr>
            <p:cNvPr id="68" name="Rectangle 67">
              <a:extLst>
                <a:ext uri="{FF2B5EF4-FFF2-40B4-BE49-F238E27FC236}">
                  <a16:creationId xmlns:a16="http://schemas.microsoft.com/office/drawing/2014/main" id="{B6517AB4-6857-4399-9000-5A2A68FC65C0}"/>
                </a:ext>
              </a:extLst>
            </p:cNvPr>
            <p:cNvSpPr/>
            <p:nvPr/>
          </p:nvSpPr>
          <p:spPr>
            <a:xfrm>
              <a:off x="3347723" y="4229704"/>
              <a:ext cx="2436028" cy="2608689"/>
            </a:xfrm>
            <a:prstGeom prst="rect">
              <a:avLst/>
            </a:prstGeom>
            <a:noFill/>
          </p:spPr>
          <p:txBody>
            <a:bodyPr wrap="square" lIns="93260" tIns="93260" rIns="93260" bIns="93260" anchor="t" anchorCtr="0">
              <a:spAutoFit/>
            </a:bodyPr>
            <a:lstStyle/>
            <a:p>
              <a:pPr algn="ctr" defTabSz="914224">
                <a:lnSpc>
                  <a:spcPct val="150000"/>
                </a:lnSpc>
                <a:spcBef>
                  <a:spcPts val="1836"/>
                </a:spcBef>
                <a:defRPr/>
              </a:pPr>
              <a:r>
                <a:rPr lang="en-US" sz="1836" kern="0" dirty="0"/>
                <a:t>Graph APIs</a:t>
              </a:r>
            </a:p>
            <a:p>
              <a:pPr algn="ctr" defTabSz="914224">
                <a:lnSpc>
                  <a:spcPct val="150000"/>
                </a:lnSpc>
                <a:spcBef>
                  <a:spcPts val="1836"/>
                </a:spcBef>
                <a:defRPr/>
              </a:pPr>
              <a:r>
                <a:rPr lang="en-US" sz="1836" kern="0" dirty="0"/>
                <a:t>Client Object Model </a:t>
              </a:r>
              <a:br>
                <a:rPr lang="en-US" sz="1836" kern="0" dirty="0"/>
              </a:br>
              <a:r>
                <a:rPr lang="en-US" sz="1836" kern="0" dirty="0"/>
                <a:t>(CSOM+JSOM)</a:t>
              </a:r>
            </a:p>
            <a:p>
              <a:pPr algn="ctr" defTabSz="914224">
                <a:lnSpc>
                  <a:spcPct val="90000"/>
                </a:lnSpc>
                <a:spcBef>
                  <a:spcPts val="1836"/>
                </a:spcBef>
                <a:defRPr/>
              </a:pPr>
              <a:r>
                <a:rPr lang="en-US" sz="1836" kern="0" dirty="0"/>
                <a:t>REST</a:t>
              </a:r>
            </a:p>
            <a:p>
              <a:pPr algn="ctr" defTabSz="914224">
                <a:lnSpc>
                  <a:spcPct val="90000"/>
                </a:lnSpc>
                <a:spcBef>
                  <a:spcPts val="1836"/>
                </a:spcBef>
                <a:defRPr/>
              </a:pPr>
              <a:r>
                <a:rPr lang="en-US" sz="1836" kern="0" dirty="0"/>
                <a:t>Files API</a:t>
              </a:r>
            </a:p>
          </p:txBody>
        </p:sp>
        <p:sp>
          <p:nvSpPr>
            <p:cNvPr id="69" name="Rectangle 68">
              <a:extLst>
                <a:ext uri="{FF2B5EF4-FFF2-40B4-BE49-F238E27FC236}">
                  <a16:creationId xmlns:a16="http://schemas.microsoft.com/office/drawing/2014/main" id="{B3811032-E51E-49E8-8F17-ACAD7C9C7478}"/>
                </a:ext>
              </a:extLst>
            </p:cNvPr>
            <p:cNvSpPr/>
            <p:nvPr/>
          </p:nvSpPr>
          <p:spPr>
            <a:xfrm>
              <a:off x="6326136" y="4229704"/>
              <a:ext cx="2588479" cy="2474088"/>
            </a:xfrm>
            <a:prstGeom prst="rect">
              <a:avLst/>
            </a:prstGeom>
            <a:noFill/>
          </p:spPr>
          <p:txBody>
            <a:bodyPr wrap="square" lIns="93260" tIns="93260" rIns="93260" bIns="93260" anchor="t" anchorCtr="0">
              <a:spAutoFit/>
            </a:bodyPr>
            <a:lstStyle/>
            <a:p>
              <a:pPr algn="ctr" defTabSz="914224">
                <a:lnSpc>
                  <a:spcPct val="150000"/>
                </a:lnSpc>
                <a:spcBef>
                  <a:spcPts val="1836"/>
                </a:spcBef>
                <a:defRPr/>
              </a:pPr>
              <a:r>
                <a:rPr lang="en-US" sz="1836" kern="0" dirty="0" err="1"/>
                <a:t>Webhooks</a:t>
              </a:r>
              <a:endParaRPr lang="en-US" sz="1836" kern="0" dirty="0"/>
            </a:p>
            <a:p>
              <a:pPr algn="ctr" defTabSz="914224">
                <a:lnSpc>
                  <a:spcPct val="150000"/>
                </a:lnSpc>
                <a:spcBef>
                  <a:spcPts val="1836"/>
                </a:spcBef>
                <a:defRPr/>
              </a:pPr>
              <a:r>
                <a:rPr lang="en-US" sz="1836" kern="0" dirty="0"/>
                <a:t>Microsoft Flow</a:t>
              </a:r>
            </a:p>
            <a:p>
              <a:pPr algn="ctr" defTabSz="914224">
                <a:lnSpc>
                  <a:spcPct val="150000"/>
                </a:lnSpc>
                <a:spcBef>
                  <a:spcPts val="1836"/>
                </a:spcBef>
                <a:defRPr/>
              </a:pPr>
              <a:r>
                <a:rPr lang="en-US" sz="1836" kern="0" dirty="0"/>
                <a:t>Workflows</a:t>
              </a:r>
            </a:p>
            <a:p>
              <a:pPr algn="ctr" defTabSz="914224">
                <a:lnSpc>
                  <a:spcPct val="150000"/>
                </a:lnSpc>
                <a:spcBef>
                  <a:spcPts val="1836"/>
                </a:spcBef>
                <a:defRPr/>
              </a:pPr>
              <a:r>
                <a:rPr lang="en-US" sz="1836" kern="0" dirty="0"/>
                <a:t>Remote event receivers</a:t>
              </a:r>
            </a:p>
          </p:txBody>
        </p:sp>
        <p:sp>
          <p:nvSpPr>
            <p:cNvPr id="71" name="TextBox 70">
              <a:extLst>
                <a:ext uri="{FF2B5EF4-FFF2-40B4-BE49-F238E27FC236}">
                  <a16:creationId xmlns:a16="http://schemas.microsoft.com/office/drawing/2014/main" id="{53FEAC08-7070-44E0-8612-6C37EB08DD6F}"/>
                </a:ext>
              </a:extLst>
            </p:cNvPr>
            <p:cNvSpPr txBox="1"/>
            <p:nvPr/>
          </p:nvSpPr>
          <p:spPr>
            <a:xfrm>
              <a:off x="9651023" y="4229704"/>
              <a:ext cx="2138301" cy="2299313"/>
            </a:xfrm>
            <a:prstGeom prst="rect">
              <a:avLst/>
            </a:prstGeom>
            <a:noFill/>
          </p:spPr>
          <p:txBody>
            <a:bodyPr wrap="square" lIns="93260" tIns="93260" rIns="93260" bIns="93260" anchor="t" anchorCtr="0">
              <a:spAutoFit/>
            </a:bodyPr>
            <a:lstStyle>
              <a:defPPr>
                <a:defRPr lang="en-US"/>
              </a:defPPr>
              <a:lvl1pPr>
                <a:defRPr>
                  <a:gradFill>
                    <a:gsLst>
                      <a:gs pos="2917">
                        <a:schemeClr val="tx1"/>
                      </a:gs>
                      <a:gs pos="30000">
                        <a:schemeClr val="tx1"/>
                      </a:gs>
                    </a:gsLst>
                    <a:lin ang="5400000" scaled="0"/>
                  </a:gradFill>
                </a:defRPr>
              </a:lvl1pPr>
            </a:lstStyle>
            <a:p>
              <a:pPr algn="ctr" defTabSz="914224">
                <a:spcBef>
                  <a:spcPts val="1836"/>
                </a:spcBef>
                <a:defRPr/>
              </a:pPr>
              <a:r>
                <a:rPr lang="en-US" sz="1836" kern="0" dirty="0" err="1">
                  <a:solidFill>
                    <a:schemeClr val="tx1"/>
                  </a:solidFill>
                </a:rPr>
                <a:t>SPFx</a:t>
              </a:r>
              <a:r>
                <a:rPr lang="en-US" sz="1836" kern="0" dirty="0">
                  <a:solidFill>
                    <a:schemeClr val="tx1"/>
                  </a:solidFill>
                </a:rPr>
                <a:t> client </a:t>
              </a:r>
              <a:br>
                <a:rPr lang="en-US" sz="1836" kern="0" dirty="0">
                  <a:solidFill>
                    <a:schemeClr val="tx1"/>
                  </a:solidFill>
                </a:rPr>
              </a:br>
              <a:r>
                <a:rPr lang="en-US" sz="1836" kern="0" dirty="0">
                  <a:solidFill>
                    <a:schemeClr val="tx1"/>
                  </a:solidFill>
                </a:rPr>
                <a:t>side solutions</a:t>
              </a:r>
            </a:p>
            <a:p>
              <a:pPr algn="ctr" defTabSz="914224">
                <a:spcBef>
                  <a:spcPts val="1836"/>
                </a:spcBef>
                <a:defRPr/>
              </a:pPr>
              <a:r>
                <a:rPr lang="en-US" sz="1836" kern="0" dirty="0">
                  <a:solidFill>
                    <a:schemeClr val="tx1"/>
                  </a:solidFill>
                </a:rPr>
                <a:t>Add-ins and SharePoint Store</a:t>
              </a:r>
            </a:p>
            <a:p>
              <a:pPr algn="ctr" defTabSz="914224">
                <a:spcBef>
                  <a:spcPts val="1836"/>
                </a:spcBef>
                <a:defRPr/>
              </a:pPr>
              <a:r>
                <a:rPr lang="en-US" sz="1836" kern="0" dirty="0">
                  <a:solidFill>
                    <a:schemeClr val="tx1"/>
                  </a:solidFill>
                </a:rPr>
                <a:t>Declarative solutions</a:t>
              </a:r>
            </a:p>
          </p:txBody>
        </p:sp>
      </p:grpSp>
      <p:sp>
        <p:nvSpPr>
          <p:cNvPr id="53" name="Title 1">
            <a:extLst>
              <a:ext uri="{FF2B5EF4-FFF2-40B4-BE49-F238E27FC236}">
                <a16:creationId xmlns:a16="http://schemas.microsoft.com/office/drawing/2014/main" id="{21DD8028-ED1E-4FEF-BE44-07C83168F41C}"/>
              </a:ext>
            </a:extLst>
          </p:cNvPr>
          <p:cNvSpPr txBox="1">
            <a:spLocks/>
          </p:cNvSpPr>
          <p:nvPr/>
        </p:nvSpPr>
        <p:spPr>
          <a:xfrm>
            <a:off x="152679" y="91298"/>
            <a:ext cx="12030867" cy="749757"/>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80" dirty="0">
                <a:latin typeface="Segoe UI Semibold" panose="020B0702040204020203" pitchFamily="34" charset="0"/>
                <a:cs typeface="Segoe UI Semibold" panose="020B0702040204020203" pitchFamily="34" charset="0"/>
              </a:rPr>
              <a:t>SharePoint as an Enterprise Development Platform</a:t>
            </a:r>
          </a:p>
        </p:txBody>
      </p:sp>
    </p:spTree>
    <p:extLst>
      <p:ext uri="{BB962C8B-B14F-4D97-AF65-F5344CB8AC3E}">
        <p14:creationId xmlns:p14="http://schemas.microsoft.com/office/powerpoint/2010/main" val="37327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2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26"/>
                                        </p:tgtEl>
                                      </p:cBhvr>
                                      <p:by x="0" y="0"/>
                                    </p:animScale>
                                  </p:childTnLst>
                                </p:cTn>
                              </p:par>
                              <p:par>
                                <p:cTn id="9" presetID="10" presetClass="entr" presetSubtype="0" fill="hold" nodeType="with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 presetClass="entr" presetSubtype="0" fill="hold" grpId="0" nodeType="withEffect">
                                  <p:stCondLst>
                                    <p:cond delay="600"/>
                                  </p:stCondLst>
                                  <p:childTnLst>
                                    <p:set>
                                      <p:cBhvr>
                                        <p:cTn id="13" dur="1" fill="hold">
                                          <p:stCondLst>
                                            <p:cond delay="0"/>
                                          </p:stCondLst>
                                        </p:cTn>
                                        <p:tgtEl>
                                          <p:spTgt spid="35"/>
                                        </p:tgtEl>
                                        <p:attrNameLst>
                                          <p:attrName>style.visibility</p:attrName>
                                        </p:attrNameLst>
                                      </p:cBhvr>
                                      <p:to>
                                        <p:strVal val="visible"/>
                                      </p:to>
                                    </p:set>
                                  </p:childTnLst>
                                </p:cTn>
                              </p:par>
                              <p:par>
                                <p:cTn id="14" presetID="6" presetClass="emph" presetSubtype="0" accel="100000" autoRev="1" fill="hold" grpId="1" nodeType="withEffect">
                                  <p:stCondLst>
                                    <p:cond delay="100"/>
                                  </p:stCondLst>
                                  <p:childTnLst>
                                    <p:animScale>
                                      <p:cBhvr>
                                        <p:cTn id="15" dur="500" fill="hold"/>
                                        <p:tgtEl>
                                          <p:spTgt spid="35"/>
                                        </p:tgtEl>
                                      </p:cBhvr>
                                      <p:by x="0" y="0"/>
                                    </p:animScale>
                                  </p:childTnLst>
                                </p:cTn>
                              </p:par>
                              <p:par>
                                <p:cTn id="16" presetID="10" presetClass="entr" presetSubtype="0" fill="hold" nodeType="withEffect">
                                  <p:stCondLst>
                                    <p:cond delay="60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 presetClass="entr" presetSubtype="0" fill="hold" grpId="0" nodeType="withEffect">
                                  <p:stCondLst>
                                    <p:cond delay="700"/>
                                  </p:stCondLst>
                                  <p:childTnLst>
                                    <p:set>
                                      <p:cBhvr>
                                        <p:cTn id="20" dur="1" fill="hold">
                                          <p:stCondLst>
                                            <p:cond delay="0"/>
                                          </p:stCondLst>
                                        </p:cTn>
                                        <p:tgtEl>
                                          <p:spTgt spid="36"/>
                                        </p:tgtEl>
                                        <p:attrNameLst>
                                          <p:attrName>style.visibility</p:attrName>
                                        </p:attrNameLst>
                                      </p:cBhvr>
                                      <p:to>
                                        <p:strVal val="visible"/>
                                      </p:to>
                                    </p:set>
                                  </p:childTnLst>
                                </p:cTn>
                              </p:par>
                              <p:par>
                                <p:cTn id="21" presetID="6" presetClass="emph" presetSubtype="0" accel="100000" autoRev="1" fill="hold" grpId="1" nodeType="withEffect">
                                  <p:stCondLst>
                                    <p:cond delay="200"/>
                                  </p:stCondLst>
                                  <p:childTnLst>
                                    <p:animScale>
                                      <p:cBhvr>
                                        <p:cTn id="22" dur="500" fill="hold"/>
                                        <p:tgtEl>
                                          <p:spTgt spid="36"/>
                                        </p:tgtEl>
                                      </p:cBhvr>
                                      <p:by x="0" y="0"/>
                                    </p:animScale>
                                  </p:childTnLst>
                                </p:cTn>
                              </p:par>
                              <p:par>
                                <p:cTn id="23" presetID="10" presetClass="entr" presetSubtype="0" fill="hold" nodeType="withEffect">
                                  <p:stCondLst>
                                    <p:cond delay="70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 presetClass="entr" presetSubtype="0" fill="hold" grpId="0" nodeType="withEffect">
                                  <p:stCondLst>
                                    <p:cond delay="800"/>
                                  </p:stCondLst>
                                  <p:childTnLst>
                                    <p:set>
                                      <p:cBhvr>
                                        <p:cTn id="27" dur="1" fill="hold">
                                          <p:stCondLst>
                                            <p:cond delay="0"/>
                                          </p:stCondLst>
                                        </p:cTn>
                                        <p:tgtEl>
                                          <p:spTgt spid="60"/>
                                        </p:tgtEl>
                                        <p:attrNameLst>
                                          <p:attrName>style.visibility</p:attrName>
                                        </p:attrNameLst>
                                      </p:cBhvr>
                                      <p:to>
                                        <p:strVal val="visible"/>
                                      </p:to>
                                    </p:set>
                                  </p:childTnLst>
                                </p:cTn>
                              </p:par>
                              <p:par>
                                <p:cTn id="28" presetID="6" presetClass="emph" presetSubtype="0" accel="100000" autoRev="1" fill="hold" grpId="1" nodeType="withEffect">
                                  <p:stCondLst>
                                    <p:cond delay="300"/>
                                  </p:stCondLst>
                                  <p:childTnLst>
                                    <p:animScale>
                                      <p:cBhvr>
                                        <p:cTn id="29" dur="500" fill="hold"/>
                                        <p:tgtEl>
                                          <p:spTgt spid="60"/>
                                        </p:tgtEl>
                                      </p:cBhvr>
                                      <p:by x="0" y="0"/>
                                    </p:animScale>
                                  </p:childTnLst>
                                </p:cTn>
                              </p:par>
                              <p:par>
                                <p:cTn id="30" presetID="10" presetClass="entr" presetSubtype="0" fill="hold" nodeType="withEffect">
                                  <p:stCondLst>
                                    <p:cond delay="80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22" presetClass="entr" presetSubtype="8"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750"/>
                                        <p:tgtEl>
                                          <p:spTgt spid="22"/>
                                        </p:tgtEl>
                                      </p:cBhvr>
                                    </p:animEffect>
                                  </p:childTnLst>
                                </p:cTn>
                              </p:par>
                              <p:par>
                                <p:cTn id="36" presetID="10" presetClass="entr" presetSubtype="0" fill="hold" grpId="0" nodeType="withEffect">
                                  <p:stCondLst>
                                    <p:cond delay="40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250"/>
                                        <p:tgtEl>
                                          <p:spTgt spid="6"/>
                                        </p:tgtEl>
                                      </p:cBhvr>
                                    </p:animEffect>
                                  </p:childTnLst>
                                </p:cTn>
                              </p:par>
                              <p:par>
                                <p:cTn id="39" presetID="42" presetClass="path" presetSubtype="0" decel="100000" fill="hold" grpId="1" nodeType="withEffect">
                                  <p:stCondLst>
                                    <p:cond delay="0"/>
                                  </p:stCondLst>
                                  <p:childTnLst>
                                    <p:animMotion origin="layout" path="M 1.55731E-7 -1.00772E-6 L 1.55731E-7 0.25034 " pathEditMode="relative" rAng="0" ptsTypes="AA">
                                      <p:cBhvr>
                                        <p:cTn id="40" dur="750" spd="-100000" fill="hold"/>
                                        <p:tgtEl>
                                          <p:spTgt spid="6"/>
                                        </p:tgtEl>
                                        <p:attrNameLst>
                                          <p:attrName>ppt_x</p:attrName>
                                          <p:attrName>ppt_y</p:attrName>
                                        </p:attrNameLst>
                                      </p:cBhvr>
                                      <p:rCtr x="0" y="12506"/>
                                    </p:animMotion>
                                  </p:childTnLst>
                                </p:cTn>
                              </p:par>
                              <p:par>
                                <p:cTn id="41" presetID="10" presetClass="entr" presetSubtype="0" fill="hold" grpId="0" nodeType="withEffect">
                                  <p:stCondLst>
                                    <p:cond delay="40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250"/>
                                        <p:tgtEl>
                                          <p:spTgt spid="7"/>
                                        </p:tgtEl>
                                      </p:cBhvr>
                                    </p:animEffect>
                                  </p:childTnLst>
                                </p:cTn>
                              </p:par>
                              <p:par>
                                <p:cTn id="44" presetID="42" presetClass="path" presetSubtype="0" decel="100000" fill="hold" grpId="1" nodeType="withEffect">
                                  <p:stCondLst>
                                    <p:cond delay="0"/>
                                  </p:stCondLst>
                                  <p:childTnLst>
                                    <p:animMotion origin="layout" path="M -3.66862E-6 -1.00772E-6 L -3.66862E-6 0.25034 " pathEditMode="relative" rAng="0" ptsTypes="AA">
                                      <p:cBhvr>
                                        <p:cTn id="45" dur="750" spd="-100000" fill="hold"/>
                                        <p:tgtEl>
                                          <p:spTgt spid="7"/>
                                        </p:tgtEl>
                                        <p:attrNameLst>
                                          <p:attrName>ppt_x</p:attrName>
                                          <p:attrName>ppt_y</p:attrName>
                                        </p:attrNameLst>
                                      </p:cBhvr>
                                      <p:rCtr x="0" y="12506"/>
                                    </p:animMotion>
                                  </p:childTnLst>
                                </p:cTn>
                              </p:par>
                              <p:par>
                                <p:cTn id="46" presetID="10" presetClass="entr" presetSubtype="0" fill="hold" grpId="0" nodeType="withEffect">
                                  <p:stCondLst>
                                    <p:cond delay="40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250"/>
                                        <p:tgtEl>
                                          <p:spTgt spid="8"/>
                                        </p:tgtEl>
                                      </p:cBhvr>
                                    </p:animEffect>
                                  </p:childTnLst>
                                </p:cTn>
                              </p:par>
                              <p:par>
                                <p:cTn id="49" presetID="42" presetClass="path" presetSubtype="0" decel="100000" fill="hold" grpId="1" nodeType="withEffect">
                                  <p:stCondLst>
                                    <p:cond delay="0"/>
                                  </p:stCondLst>
                                  <p:childTnLst>
                                    <p:animMotion origin="layout" path="M 1.55731E-7 -1.00772E-6 L 1.55731E-7 0.25034 " pathEditMode="relative" rAng="0" ptsTypes="AA">
                                      <p:cBhvr>
                                        <p:cTn id="50" dur="750" spd="-100000" fill="hold"/>
                                        <p:tgtEl>
                                          <p:spTgt spid="8"/>
                                        </p:tgtEl>
                                        <p:attrNameLst>
                                          <p:attrName>ppt_x</p:attrName>
                                          <p:attrName>ppt_y</p:attrName>
                                        </p:attrNameLst>
                                      </p:cBhvr>
                                      <p:rCtr x="0" y="12506"/>
                                    </p:animMotion>
                                  </p:childTnLst>
                                </p:cTn>
                              </p:par>
                              <p:par>
                                <p:cTn id="51" presetID="10" presetClass="entr" presetSubtype="0" fill="hold" grpId="0" nodeType="withEffect">
                                  <p:stCondLst>
                                    <p:cond delay="40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250"/>
                                        <p:tgtEl>
                                          <p:spTgt spid="9"/>
                                        </p:tgtEl>
                                      </p:cBhvr>
                                    </p:animEffect>
                                  </p:childTnLst>
                                </p:cTn>
                              </p:par>
                              <p:par>
                                <p:cTn id="54" presetID="42" presetClass="path" presetSubtype="0" decel="100000" fill="hold" grpId="1" nodeType="withEffect">
                                  <p:stCondLst>
                                    <p:cond delay="0"/>
                                  </p:stCondLst>
                                  <p:childTnLst>
                                    <p:animMotion origin="layout" path="M 3.98009E-6 -1.99274E-6 L 3.98009E-6 0.25034 " pathEditMode="relative" rAng="0" ptsTypes="AA">
                                      <p:cBhvr>
                                        <p:cTn id="55" dur="750" spd="-100000" fill="hold"/>
                                        <p:tgtEl>
                                          <p:spTgt spid="9"/>
                                        </p:tgtEl>
                                        <p:attrNameLst>
                                          <p:attrName>ppt_x</p:attrName>
                                          <p:attrName>ppt_y</p:attrName>
                                        </p:attrNameLst>
                                      </p:cBhvr>
                                      <p:rCtr x="0" y="12506"/>
                                    </p:animMotion>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wipe(up)">
                                      <p:cBhvr>
                                        <p:cTn id="60" dur="1000"/>
                                        <p:tgtEl>
                                          <p:spTgt spid="3"/>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37" fill="hold" grpId="0" nodeType="clickEffect">
                                  <p:stCondLst>
                                    <p:cond delay="0"/>
                                  </p:stCondLst>
                                  <p:childTnLst>
                                    <p:set>
                                      <p:cBhvr>
                                        <p:cTn id="64" dur="1" fill="hold">
                                          <p:stCondLst>
                                            <p:cond delay="0"/>
                                          </p:stCondLst>
                                        </p:cTn>
                                        <p:tgtEl>
                                          <p:spTgt spid="88"/>
                                        </p:tgtEl>
                                        <p:attrNameLst>
                                          <p:attrName>style.visibility</p:attrName>
                                        </p:attrNameLst>
                                      </p:cBhvr>
                                      <p:to>
                                        <p:strVal val="visible"/>
                                      </p:to>
                                    </p:set>
                                    <p:animEffect transition="in" filter="barn(outVertical)">
                                      <p:cBhvr>
                                        <p:cTn id="65" dur="500"/>
                                        <p:tgtEl>
                                          <p:spTgt spid="88"/>
                                        </p:tgtEl>
                                      </p:cBhvr>
                                    </p:animEffect>
                                  </p:childTnLst>
                                </p:cTn>
                              </p:par>
                              <p:par>
                                <p:cTn id="66" presetID="16" presetClass="entr" presetSubtype="37" fill="hold" grpId="0" nodeType="withEffect">
                                  <p:stCondLst>
                                    <p:cond delay="0"/>
                                  </p:stCondLst>
                                  <p:childTnLst>
                                    <p:set>
                                      <p:cBhvr>
                                        <p:cTn id="67" dur="1" fill="hold">
                                          <p:stCondLst>
                                            <p:cond delay="0"/>
                                          </p:stCondLst>
                                        </p:cTn>
                                        <p:tgtEl>
                                          <p:spTgt spid="87"/>
                                        </p:tgtEl>
                                        <p:attrNameLst>
                                          <p:attrName>style.visibility</p:attrName>
                                        </p:attrNameLst>
                                      </p:cBhvr>
                                      <p:to>
                                        <p:strVal val="visible"/>
                                      </p:to>
                                    </p:set>
                                    <p:animEffect transition="in" filter="barn(outVertical)">
                                      <p:cBhvr>
                                        <p:cTn id="68" dur="500"/>
                                        <p:tgtEl>
                                          <p:spTgt spid="87"/>
                                        </p:tgtEl>
                                      </p:cBhvr>
                                    </p:animEffect>
                                  </p:childTnLst>
                                </p:cTn>
                              </p:par>
                              <p:par>
                                <p:cTn id="69" presetID="16" presetClass="entr" presetSubtype="37" fill="hold" grpId="0" nodeType="withEffect">
                                  <p:stCondLst>
                                    <p:cond delay="0"/>
                                  </p:stCondLst>
                                  <p:childTnLst>
                                    <p:set>
                                      <p:cBhvr>
                                        <p:cTn id="70" dur="1" fill="hold">
                                          <p:stCondLst>
                                            <p:cond delay="0"/>
                                          </p:stCondLst>
                                        </p:cTn>
                                        <p:tgtEl>
                                          <p:spTgt spid="86"/>
                                        </p:tgtEl>
                                        <p:attrNameLst>
                                          <p:attrName>style.visibility</p:attrName>
                                        </p:attrNameLst>
                                      </p:cBhvr>
                                      <p:to>
                                        <p:strVal val="visible"/>
                                      </p:to>
                                    </p:set>
                                    <p:animEffect transition="in" filter="barn(outVertical)">
                                      <p:cBhvr>
                                        <p:cTn id="71" dur="500"/>
                                        <p:tgtEl>
                                          <p:spTgt spid="86"/>
                                        </p:tgtEl>
                                      </p:cBhvr>
                                    </p:animEffect>
                                  </p:childTnLst>
                                </p:cTn>
                              </p:par>
                              <p:par>
                                <p:cTn id="72" presetID="16" presetClass="entr" presetSubtype="37" fill="hold" grpId="0" nodeType="with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barn(outVertical)">
                                      <p:cBhvr>
                                        <p:cTn id="7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7" grpId="0" animBg="1"/>
      <p:bldP spid="86" grpId="0" animBg="1"/>
      <p:bldP spid="2" grpId="0" animBg="1"/>
      <p:bldP spid="60" grpId="0" animBg="1"/>
      <p:bldP spid="60" grpId="1" animBg="1"/>
      <p:bldP spid="36" grpId="0" animBg="1"/>
      <p:bldP spid="36" grpId="1" animBg="1"/>
      <p:bldP spid="26" grpId="0" animBg="1"/>
      <p:bldP spid="26" grpId="1" animBg="1"/>
      <p:bldP spid="6" grpId="0"/>
      <p:bldP spid="6" grpId="1"/>
      <p:bldP spid="7" grpId="0"/>
      <p:bldP spid="7" grpId="1"/>
      <p:bldP spid="8" grpId="0"/>
      <p:bldP spid="8" grpId="1"/>
      <p:bldP spid="9" grpId="0"/>
      <p:bldP spid="9" grpId="1"/>
      <p:bldP spid="35" grpId="0" animBg="1"/>
      <p:bldP spid="3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278856" y="2464773"/>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and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2306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E0990-3326-47A7-966B-DE0FD22CA8C6}"/>
              </a:ext>
            </a:extLst>
          </p:cNvPr>
          <p:cNvSpPr>
            <a:spLocks noGrp="1"/>
          </p:cNvSpPr>
          <p:nvPr>
            <p:ph type="title"/>
          </p:nvPr>
        </p:nvSpPr>
        <p:spPr/>
        <p:txBody>
          <a:bodyPr/>
          <a:lstStyle/>
          <a:p>
            <a:r>
              <a:rPr lang="en-US" sz="4080" spc="-100" dirty="0" err="1">
                <a:solidFill>
                  <a:schemeClr val="tx1"/>
                </a:solidFill>
                <a:latin typeface="Segoe UI Semibold" panose="020B0702040204020203" pitchFamily="34" charset="0"/>
                <a:cs typeface="Segoe UI Semibold" panose="020B0702040204020203" pitchFamily="34" charset="0"/>
              </a:rPr>
              <a:t>SPFx</a:t>
            </a:r>
            <a:r>
              <a:rPr lang="en-US" sz="4080" spc="-100" dirty="0">
                <a:solidFill>
                  <a:schemeClr val="tx1"/>
                </a:solidFill>
                <a:latin typeface="Segoe UI Semibold" panose="020B0702040204020203" pitchFamily="34" charset="0"/>
                <a:cs typeface="Segoe UI Semibold" panose="020B0702040204020203" pitchFamily="34" charset="0"/>
              </a:rPr>
              <a:t> rapid release cadence</a:t>
            </a:r>
          </a:p>
        </p:txBody>
      </p:sp>
      <p:grpSp>
        <p:nvGrpSpPr>
          <p:cNvPr id="31" name="Group 30">
            <a:extLst>
              <a:ext uri="{FF2B5EF4-FFF2-40B4-BE49-F238E27FC236}">
                <a16:creationId xmlns:a16="http://schemas.microsoft.com/office/drawing/2014/main" id="{AE5545D7-1779-4925-A0C7-8BFF64012D8C}"/>
              </a:ext>
            </a:extLst>
          </p:cNvPr>
          <p:cNvGrpSpPr/>
          <p:nvPr/>
        </p:nvGrpSpPr>
        <p:grpSpPr>
          <a:xfrm>
            <a:off x="880" y="1294476"/>
            <a:ext cx="12274388" cy="2986460"/>
            <a:chOff x="-1" y="1396535"/>
            <a:chExt cx="12034806" cy="2928168"/>
          </a:xfrm>
        </p:grpSpPr>
        <p:sp>
          <p:nvSpPr>
            <p:cNvPr id="3" name="Arrow: Pentagon 2"/>
            <p:cNvSpPr/>
            <p:nvPr/>
          </p:nvSpPr>
          <p:spPr bwMode="auto">
            <a:xfrm>
              <a:off x="-1" y="2257769"/>
              <a:ext cx="11925081" cy="351718"/>
            </a:xfrm>
            <a:prstGeom prst="homePlate">
              <a:avLst>
                <a:gd name="adj" fmla="val 36836"/>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5439">
                      <a:srgbClr val="F8F8F8"/>
                    </a:gs>
                    <a:gs pos="10000">
                      <a:srgbClr val="F8F8F8"/>
                    </a:gs>
                  </a:gsLst>
                  <a:lin ang="5400000" scaled="0"/>
                </a:gradFill>
              </a:endParaRPr>
            </a:p>
          </p:txBody>
        </p:sp>
        <p:cxnSp>
          <p:nvCxnSpPr>
            <p:cNvPr id="5" name="Straight Connector 4"/>
            <p:cNvCxnSpPr>
              <a:cxnSpLocks/>
            </p:cNvCxnSpPr>
            <p:nvPr/>
          </p:nvCxnSpPr>
          <p:spPr>
            <a:xfrm flipV="1">
              <a:off x="672897" y="2430894"/>
              <a:ext cx="0" cy="586331"/>
            </a:xfrm>
            <a:prstGeom prst="line">
              <a:avLst/>
            </a:prstGeom>
            <a:ln w="25400">
              <a:solidFill>
                <a:schemeClr val="accent1"/>
              </a:solidFill>
              <a:headEnd type="none"/>
              <a:tailEnd type="oval" w="lg" len="lg"/>
            </a:ln>
          </p:spPr>
          <p:style>
            <a:lnRef idx="3">
              <a:schemeClr val="accent2"/>
            </a:lnRef>
            <a:fillRef idx="0">
              <a:schemeClr val="accent2"/>
            </a:fillRef>
            <a:effectRef idx="2">
              <a:schemeClr val="accent2"/>
            </a:effectRef>
            <a:fontRef idx="minor">
              <a:schemeClr val="tx1"/>
            </a:fontRef>
          </p:style>
        </p:cxnSp>
        <p:cxnSp>
          <p:nvCxnSpPr>
            <p:cNvPr id="6" name="Straight Connector 5"/>
            <p:cNvCxnSpPr>
              <a:cxnSpLocks/>
            </p:cNvCxnSpPr>
            <p:nvPr/>
          </p:nvCxnSpPr>
          <p:spPr>
            <a:xfrm>
              <a:off x="1080967" y="1961358"/>
              <a:ext cx="0" cy="457200"/>
            </a:xfrm>
            <a:prstGeom prst="line">
              <a:avLst/>
            </a:prstGeom>
            <a:ln w="25400">
              <a:solidFill>
                <a:schemeClr val="accent1"/>
              </a:solidFill>
              <a:headEnd type="none"/>
              <a:tailEnd type="oval" w="lg" len="lg"/>
            </a:ln>
          </p:spPr>
          <p:style>
            <a:lnRef idx="3">
              <a:schemeClr val="accent2"/>
            </a:lnRef>
            <a:fillRef idx="0">
              <a:schemeClr val="accent2"/>
            </a:fillRef>
            <a:effectRef idx="2">
              <a:schemeClr val="accent2"/>
            </a:effectRef>
            <a:fontRef idx="minor">
              <a:schemeClr val="tx1"/>
            </a:fontRef>
          </p:style>
        </p:cxnSp>
        <p:cxnSp>
          <p:nvCxnSpPr>
            <p:cNvPr id="7" name="Straight Connector 6"/>
            <p:cNvCxnSpPr>
              <a:cxnSpLocks/>
            </p:cNvCxnSpPr>
            <p:nvPr/>
          </p:nvCxnSpPr>
          <p:spPr>
            <a:xfrm flipV="1">
              <a:off x="1850082" y="2430894"/>
              <a:ext cx="0" cy="578165"/>
            </a:xfrm>
            <a:prstGeom prst="line">
              <a:avLst/>
            </a:prstGeom>
            <a:ln w="25400">
              <a:solidFill>
                <a:schemeClr val="accent1"/>
              </a:solidFill>
              <a:headEnd type="none"/>
              <a:tailEnd type="oval" w="lg" len="lg"/>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71977" y="3025176"/>
              <a:ext cx="1220207" cy="580159"/>
            </a:xfrm>
            <a:prstGeom prst="rect">
              <a:avLst/>
            </a:prstGeom>
            <a:noFill/>
          </p:spPr>
          <p:txBody>
            <a:bodyPr wrap="none" lIns="93260" tIns="93260" rIns="93260" bIns="93260" rtlCol="0">
              <a:spAutoFit/>
            </a:bodyPr>
            <a:lstStyle/>
            <a:p>
              <a:pPr algn="ctr" defTabSz="914224">
                <a:lnSpc>
                  <a:spcPct val="90000"/>
                </a:lnSpc>
                <a:defRPr/>
              </a:pPr>
              <a:r>
                <a:rPr lang="en-US" sz="1428" kern="0" dirty="0">
                  <a:latin typeface="Segoe UI Semibold" panose="020B0702040204020203" pitchFamily="34" charset="0"/>
                  <a:cs typeface="Segoe UI Semibold" panose="020B0702040204020203" pitchFamily="34" charset="0"/>
                </a:rPr>
                <a:t>Aug 17, 2016</a:t>
              </a:r>
            </a:p>
            <a:p>
              <a:pPr algn="ctr" defTabSz="914224">
                <a:lnSpc>
                  <a:spcPct val="90000"/>
                </a:lnSpc>
                <a:defRPr/>
              </a:pPr>
              <a:r>
                <a:rPr lang="en-US" sz="1428" kern="0" dirty="0" err="1"/>
                <a:t>SPFx</a:t>
              </a:r>
              <a:r>
                <a:rPr lang="en-US" sz="1428" kern="0" dirty="0"/>
                <a:t> </a:t>
              </a:r>
              <a:r>
                <a:rPr lang="en-US" sz="1428" u="sng" kern="0" dirty="0"/>
                <a:t>Drop 1</a:t>
              </a:r>
            </a:p>
          </p:txBody>
        </p:sp>
        <p:sp>
          <p:nvSpPr>
            <p:cNvPr id="9" name="TextBox 8"/>
            <p:cNvSpPr txBox="1"/>
            <p:nvPr/>
          </p:nvSpPr>
          <p:spPr>
            <a:xfrm>
              <a:off x="503726" y="1396535"/>
              <a:ext cx="1154483" cy="580159"/>
            </a:xfrm>
            <a:prstGeom prst="rect">
              <a:avLst/>
            </a:prstGeom>
            <a:noFill/>
          </p:spPr>
          <p:txBody>
            <a:bodyPr wrap="none" lIns="93260" tIns="93260" rIns="93260" bIns="93260" rtlCol="0">
              <a:spAutoFit/>
            </a:bodyPr>
            <a:lstStyle/>
            <a:p>
              <a:pPr algn="ctr" defTabSz="914224">
                <a:lnSpc>
                  <a:spcPct val="90000"/>
                </a:lnSpc>
                <a:defRPr/>
              </a:pPr>
              <a:r>
                <a:rPr lang="en-US" sz="1428" kern="0" dirty="0">
                  <a:latin typeface="Segoe UI Semibold" panose="020B0702040204020203" pitchFamily="34" charset="0"/>
                  <a:cs typeface="Segoe UI Semibold" panose="020B0702040204020203" pitchFamily="34" charset="0"/>
                </a:rPr>
                <a:t>Sept 1, 2016</a:t>
              </a:r>
            </a:p>
            <a:p>
              <a:pPr algn="ctr" defTabSz="914224">
                <a:lnSpc>
                  <a:spcPct val="90000"/>
                </a:lnSpc>
                <a:defRPr/>
              </a:pPr>
              <a:r>
                <a:rPr lang="en-US" sz="1428" kern="0" dirty="0" err="1"/>
                <a:t>SPFx</a:t>
              </a:r>
              <a:r>
                <a:rPr lang="en-US" sz="1428" kern="0" dirty="0"/>
                <a:t> </a:t>
              </a:r>
              <a:r>
                <a:rPr lang="en-US" sz="1428" u="sng" kern="0" dirty="0"/>
                <a:t>Drop 2</a:t>
              </a:r>
            </a:p>
          </p:txBody>
        </p:sp>
        <p:sp>
          <p:nvSpPr>
            <p:cNvPr id="10" name="TextBox 9"/>
            <p:cNvSpPr txBox="1"/>
            <p:nvPr/>
          </p:nvSpPr>
          <p:spPr>
            <a:xfrm>
              <a:off x="1289586" y="3009059"/>
              <a:ext cx="1260281" cy="580159"/>
            </a:xfrm>
            <a:prstGeom prst="rect">
              <a:avLst/>
            </a:prstGeom>
            <a:noFill/>
          </p:spPr>
          <p:txBody>
            <a:bodyPr wrap="none" lIns="93260" tIns="93260" rIns="93260" bIns="93260" rtlCol="0">
              <a:spAutoFit/>
            </a:bodyPr>
            <a:lstStyle/>
            <a:p>
              <a:pPr algn="ctr" defTabSz="914224">
                <a:lnSpc>
                  <a:spcPct val="90000"/>
                </a:lnSpc>
                <a:defRPr/>
              </a:pPr>
              <a:r>
                <a:rPr lang="en-US" sz="1428" kern="0" dirty="0">
                  <a:latin typeface="Segoe UI Semibold" panose="020B0702040204020203" pitchFamily="34" charset="0"/>
                  <a:cs typeface="Segoe UI Semibold" panose="020B0702040204020203" pitchFamily="34" charset="0"/>
                </a:rPr>
                <a:t>Sept 14, 2016</a:t>
              </a:r>
            </a:p>
            <a:p>
              <a:pPr algn="ctr" defTabSz="914224">
                <a:lnSpc>
                  <a:spcPct val="90000"/>
                </a:lnSpc>
                <a:defRPr/>
              </a:pPr>
              <a:r>
                <a:rPr lang="en-US" sz="1428" kern="0" dirty="0" err="1"/>
                <a:t>SPFx</a:t>
              </a:r>
              <a:r>
                <a:rPr lang="en-US" sz="1428" kern="0" dirty="0"/>
                <a:t> </a:t>
              </a:r>
              <a:r>
                <a:rPr lang="en-US" sz="1428" u="sng" kern="0" dirty="0"/>
                <a:t>Drop 3</a:t>
              </a:r>
            </a:p>
          </p:txBody>
        </p:sp>
        <p:cxnSp>
          <p:nvCxnSpPr>
            <p:cNvPr id="47" name="Straight Connector 46"/>
            <p:cNvCxnSpPr>
              <a:cxnSpLocks/>
            </p:cNvCxnSpPr>
            <p:nvPr/>
          </p:nvCxnSpPr>
          <p:spPr>
            <a:xfrm flipV="1">
              <a:off x="3232172" y="2430894"/>
              <a:ext cx="0" cy="586331"/>
            </a:xfrm>
            <a:prstGeom prst="line">
              <a:avLst/>
            </a:prstGeom>
            <a:ln w="25400">
              <a:solidFill>
                <a:schemeClr val="accent1"/>
              </a:solidFill>
              <a:headEnd type="none"/>
              <a:tailEnd type="oval" w="lg" len="lg"/>
            </a:ln>
          </p:spPr>
          <p:style>
            <a:lnRef idx="3">
              <a:schemeClr val="accent2"/>
            </a:lnRef>
            <a:fillRef idx="0">
              <a:schemeClr val="accent2"/>
            </a:fillRef>
            <a:effectRef idx="2">
              <a:schemeClr val="accent2"/>
            </a:effectRef>
            <a:fontRef idx="minor">
              <a:schemeClr val="tx1"/>
            </a:fontRef>
          </p:style>
        </p:cxnSp>
        <p:sp>
          <p:nvSpPr>
            <p:cNvPr id="48" name="TextBox 47"/>
            <p:cNvSpPr txBox="1"/>
            <p:nvPr/>
          </p:nvSpPr>
          <p:spPr>
            <a:xfrm>
              <a:off x="2750846" y="3025176"/>
              <a:ext cx="1168911" cy="580159"/>
            </a:xfrm>
            <a:prstGeom prst="rect">
              <a:avLst/>
            </a:prstGeom>
            <a:noFill/>
          </p:spPr>
          <p:txBody>
            <a:bodyPr wrap="none" lIns="93260" tIns="93260" rIns="93260" bIns="93260" rtlCol="0">
              <a:spAutoFit/>
            </a:bodyPr>
            <a:lstStyle/>
            <a:p>
              <a:pPr algn="ctr" defTabSz="914224">
                <a:lnSpc>
                  <a:spcPct val="90000"/>
                </a:lnSpc>
                <a:defRPr/>
              </a:pPr>
              <a:r>
                <a:rPr lang="en-US" sz="1428" kern="0" dirty="0">
                  <a:latin typeface="Segoe UI Semibold" panose="020B0702040204020203" pitchFamily="34" charset="0"/>
                  <a:cs typeface="Segoe UI Semibold" panose="020B0702040204020203" pitchFamily="34" charset="0"/>
                </a:rPr>
                <a:t>Oct 17, 2016</a:t>
              </a:r>
            </a:p>
            <a:p>
              <a:pPr algn="ctr" defTabSz="914224">
                <a:lnSpc>
                  <a:spcPct val="90000"/>
                </a:lnSpc>
                <a:defRPr/>
              </a:pPr>
              <a:r>
                <a:rPr lang="en-US" sz="1428" kern="0" dirty="0"/>
                <a:t>SPFx </a:t>
              </a:r>
              <a:r>
                <a:rPr lang="en-US" sz="1428" u="sng" kern="0" dirty="0"/>
                <a:t>Drop 5</a:t>
              </a:r>
            </a:p>
          </p:txBody>
        </p:sp>
        <p:cxnSp>
          <p:nvCxnSpPr>
            <p:cNvPr id="49" name="Straight Connector 48"/>
            <p:cNvCxnSpPr>
              <a:cxnSpLocks/>
            </p:cNvCxnSpPr>
            <p:nvPr/>
          </p:nvCxnSpPr>
          <p:spPr>
            <a:xfrm>
              <a:off x="2229137" y="1961358"/>
              <a:ext cx="0" cy="457200"/>
            </a:xfrm>
            <a:prstGeom prst="line">
              <a:avLst/>
            </a:prstGeom>
            <a:ln w="25400">
              <a:solidFill>
                <a:schemeClr val="accent1"/>
              </a:solidFill>
              <a:headEnd type="none"/>
              <a:tailEnd type="oval" w="lg" len="lg"/>
            </a:ln>
          </p:spPr>
          <p:style>
            <a:lnRef idx="3">
              <a:schemeClr val="accent2"/>
            </a:lnRef>
            <a:fillRef idx="0">
              <a:schemeClr val="accent2"/>
            </a:fillRef>
            <a:effectRef idx="2">
              <a:schemeClr val="accent2"/>
            </a:effectRef>
            <a:fontRef idx="minor">
              <a:schemeClr val="tx1"/>
            </a:fontRef>
          </p:style>
        </p:cxnSp>
        <p:sp>
          <p:nvSpPr>
            <p:cNvPr id="50" name="TextBox 49"/>
            <p:cNvSpPr txBox="1"/>
            <p:nvPr/>
          </p:nvSpPr>
          <p:spPr>
            <a:xfrm>
              <a:off x="1601398" y="1396535"/>
              <a:ext cx="1255472" cy="580159"/>
            </a:xfrm>
            <a:prstGeom prst="rect">
              <a:avLst/>
            </a:prstGeom>
            <a:noFill/>
          </p:spPr>
          <p:txBody>
            <a:bodyPr wrap="none" lIns="93260" tIns="93260" rIns="93260" bIns="93260" rtlCol="0">
              <a:spAutoFit/>
            </a:bodyPr>
            <a:lstStyle/>
            <a:p>
              <a:pPr algn="ctr" defTabSz="914224">
                <a:lnSpc>
                  <a:spcPct val="90000"/>
                </a:lnSpc>
                <a:defRPr/>
              </a:pPr>
              <a:r>
                <a:rPr lang="en-US" sz="1428" kern="0" dirty="0">
                  <a:latin typeface="Segoe UI Semibold" panose="020B0702040204020203" pitchFamily="34" charset="0"/>
                  <a:cs typeface="Segoe UI Semibold" panose="020B0702040204020203" pitchFamily="34" charset="0"/>
                </a:rPr>
                <a:t>Sept 21, 2016</a:t>
              </a:r>
            </a:p>
            <a:p>
              <a:pPr algn="ctr" defTabSz="914224">
                <a:lnSpc>
                  <a:spcPct val="90000"/>
                </a:lnSpc>
                <a:defRPr/>
              </a:pPr>
              <a:r>
                <a:rPr lang="en-US" sz="1428" kern="0" dirty="0" err="1"/>
                <a:t>SPFx</a:t>
              </a:r>
              <a:r>
                <a:rPr lang="en-US" sz="1428" kern="0" dirty="0"/>
                <a:t> </a:t>
              </a:r>
              <a:r>
                <a:rPr lang="en-US" sz="1428" u="sng" kern="0" dirty="0"/>
                <a:t>Drop 4</a:t>
              </a:r>
            </a:p>
          </p:txBody>
        </p:sp>
        <p:cxnSp>
          <p:nvCxnSpPr>
            <p:cNvPr id="51" name="Straight Connector 50"/>
            <p:cNvCxnSpPr/>
            <p:nvPr/>
          </p:nvCxnSpPr>
          <p:spPr>
            <a:xfrm>
              <a:off x="4103538" y="1961358"/>
              <a:ext cx="0" cy="457200"/>
            </a:xfrm>
            <a:prstGeom prst="line">
              <a:avLst/>
            </a:prstGeom>
            <a:ln w="25400">
              <a:solidFill>
                <a:schemeClr val="accent1"/>
              </a:solidFill>
              <a:headEnd type="none"/>
              <a:tailEnd type="oval" w="lg" len="lg"/>
            </a:ln>
          </p:spPr>
          <p:style>
            <a:lnRef idx="3">
              <a:schemeClr val="accent2"/>
            </a:lnRef>
            <a:fillRef idx="0">
              <a:schemeClr val="accent2"/>
            </a:fillRef>
            <a:effectRef idx="2">
              <a:schemeClr val="accent2"/>
            </a:effectRef>
            <a:fontRef idx="minor">
              <a:schemeClr val="tx1"/>
            </a:fontRef>
          </p:style>
        </p:cxnSp>
        <p:sp>
          <p:nvSpPr>
            <p:cNvPr id="52" name="TextBox 51"/>
            <p:cNvSpPr txBox="1"/>
            <p:nvPr/>
          </p:nvSpPr>
          <p:spPr>
            <a:xfrm>
              <a:off x="3454399" y="1396535"/>
              <a:ext cx="1252266" cy="580159"/>
            </a:xfrm>
            <a:prstGeom prst="rect">
              <a:avLst/>
            </a:prstGeom>
            <a:noFill/>
          </p:spPr>
          <p:txBody>
            <a:bodyPr wrap="none" lIns="93260" tIns="93260" rIns="93260" bIns="93260" rtlCol="0">
              <a:spAutoFit/>
            </a:bodyPr>
            <a:lstStyle/>
            <a:p>
              <a:pPr algn="ctr" defTabSz="914224">
                <a:lnSpc>
                  <a:spcPct val="90000"/>
                </a:lnSpc>
                <a:defRPr/>
              </a:pPr>
              <a:r>
                <a:rPr lang="en-US" sz="1428" kern="0" dirty="0">
                  <a:latin typeface="Segoe UI Semibold" panose="020B0702040204020203" pitchFamily="34" charset="0"/>
                  <a:cs typeface="Segoe UI Semibold" panose="020B0702040204020203" pitchFamily="34" charset="0"/>
                </a:rPr>
                <a:t>Nov 22, 2016</a:t>
              </a:r>
            </a:p>
            <a:p>
              <a:pPr algn="ctr" defTabSz="914224">
                <a:lnSpc>
                  <a:spcPct val="90000"/>
                </a:lnSpc>
                <a:defRPr/>
              </a:pPr>
              <a:r>
                <a:rPr lang="en-US" sz="1428" kern="0" dirty="0"/>
                <a:t>SPFx </a:t>
              </a:r>
              <a:r>
                <a:rPr lang="en-US" sz="1428" u="sng" kern="0" dirty="0"/>
                <a:t>Drop 6</a:t>
              </a:r>
            </a:p>
          </p:txBody>
        </p:sp>
        <p:sp>
          <p:nvSpPr>
            <p:cNvPr id="53" name="TextBox 52"/>
            <p:cNvSpPr txBox="1"/>
            <p:nvPr/>
          </p:nvSpPr>
          <p:spPr>
            <a:xfrm>
              <a:off x="5562118" y="3025176"/>
              <a:ext cx="1080745" cy="580159"/>
            </a:xfrm>
            <a:prstGeom prst="rect">
              <a:avLst/>
            </a:prstGeom>
            <a:noFill/>
          </p:spPr>
          <p:txBody>
            <a:bodyPr wrap="none" lIns="93260" tIns="93260" rIns="93260" bIns="93260" rtlCol="0">
              <a:spAutoFit/>
            </a:bodyPr>
            <a:lstStyle/>
            <a:p>
              <a:pPr algn="ctr" defTabSz="914224">
                <a:lnSpc>
                  <a:spcPct val="90000"/>
                </a:lnSpc>
                <a:defRPr/>
              </a:pPr>
              <a:r>
                <a:rPr lang="en-US" sz="1428" kern="0" dirty="0">
                  <a:latin typeface="Segoe UI Semibold" panose="020B0702040204020203" pitchFamily="34" charset="0"/>
                  <a:cs typeface="Segoe UI Semibold" panose="020B0702040204020203" pitchFamily="34" charset="0"/>
                </a:rPr>
                <a:t>Jan 9, 2017</a:t>
              </a:r>
            </a:p>
            <a:p>
              <a:pPr algn="ctr" defTabSz="914224">
                <a:lnSpc>
                  <a:spcPct val="90000"/>
                </a:lnSpc>
                <a:defRPr/>
              </a:pPr>
              <a:r>
                <a:rPr lang="en-US" sz="1428" kern="0" dirty="0"/>
                <a:t>SPFx </a:t>
              </a:r>
              <a:r>
                <a:rPr lang="en-US" sz="1428" u="sng" kern="0" dirty="0"/>
                <a:t>RC0</a:t>
              </a:r>
            </a:p>
          </p:txBody>
        </p:sp>
        <p:cxnSp>
          <p:nvCxnSpPr>
            <p:cNvPr id="54" name="Straight Connector 53"/>
            <p:cNvCxnSpPr>
              <a:cxnSpLocks/>
            </p:cNvCxnSpPr>
            <p:nvPr/>
          </p:nvCxnSpPr>
          <p:spPr>
            <a:xfrm flipV="1">
              <a:off x="6087119" y="2430894"/>
              <a:ext cx="0" cy="586331"/>
            </a:xfrm>
            <a:prstGeom prst="line">
              <a:avLst/>
            </a:prstGeom>
            <a:ln w="25400">
              <a:solidFill>
                <a:schemeClr val="accent1"/>
              </a:solidFill>
              <a:headEnd type="none"/>
              <a:tailEnd type="oval" w="lg" len="lg"/>
            </a:ln>
          </p:spPr>
          <p:style>
            <a:lnRef idx="3">
              <a:schemeClr val="accent2"/>
            </a:lnRef>
            <a:fillRef idx="0">
              <a:schemeClr val="accent2"/>
            </a:fillRef>
            <a:effectRef idx="2">
              <a:schemeClr val="accent2"/>
            </a:effectRef>
            <a:fontRef idx="minor">
              <a:schemeClr val="tx1"/>
            </a:fontRef>
          </p:style>
        </p:cxnSp>
        <p:cxnSp>
          <p:nvCxnSpPr>
            <p:cNvPr id="18" name="Straight Connector 17">
              <a:extLst>
                <a:ext uri="{FF2B5EF4-FFF2-40B4-BE49-F238E27FC236}">
                  <a16:creationId xmlns:a16="http://schemas.microsoft.com/office/drawing/2014/main" id="{6CEF0A90-4239-4E8C-BF39-D26CBDC5E121}"/>
                </a:ext>
              </a:extLst>
            </p:cNvPr>
            <p:cNvCxnSpPr/>
            <p:nvPr/>
          </p:nvCxnSpPr>
          <p:spPr>
            <a:xfrm>
              <a:off x="6936150" y="1961358"/>
              <a:ext cx="0" cy="457200"/>
            </a:xfrm>
            <a:prstGeom prst="line">
              <a:avLst/>
            </a:prstGeom>
            <a:ln w="25400">
              <a:solidFill>
                <a:schemeClr val="accent1"/>
              </a:solidFill>
              <a:headEnd type="none"/>
              <a:tailEnd type="oval" w="lg" len="lg"/>
            </a:ln>
          </p:spPr>
          <p:style>
            <a:lnRef idx="3">
              <a:schemeClr val="accent2"/>
            </a:lnRef>
            <a:fillRef idx="0">
              <a:schemeClr val="accent2"/>
            </a:fillRef>
            <a:effectRef idx="2">
              <a:schemeClr val="accent2"/>
            </a:effectRef>
            <a:fontRef idx="minor">
              <a:schemeClr val="tx1"/>
            </a:fontRef>
          </p:style>
        </p:cxnSp>
        <p:sp>
          <p:nvSpPr>
            <p:cNvPr id="19" name="TextBox 18">
              <a:extLst>
                <a:ext uri="{FF2B5EF4-FFF2-40B4-BE49-F238E27FC236}">
                  <a16:creationId xmlns:a16="http://schemas.microsoft.com/office/drawing/2014/main" id="{CD22A8D8-7052-4774-A1DF-AEE2A31314AE}"/>
                </a:ext>
              </a:extLst>
            </p:cNvPr>
            <p:cNvSpPr txBox="1"/>
            <p:nvPr/>
          </p:nvSpPr>
          <p:spPr>
            <a:xfrm>
              <a:off x="6334064" y="1396535"/>
              <a:ext cx="1204176" cy="580159"/>
            </a:xfrm>
            <a:prstGeom prst="rect">
              <a:avLst/>
            </a:prstGeom>
            <a:noFill/>
          </p:spPr>
          <p:txBody>
            <a:bodyPr wrap="none" lIns="93260" tIns="93260" rIns="93260" bIns="93260" rtlCol="0">
              <a:spAutoFit/>
            </a:bodyPr>
            <a:lstStyle/>
            <a:p>
              <a:pPr algn="ctr" defTabSz="914224">
                <a:lnSpc>
                  <a:spcPct val="90000"/>
                </a:lnSpc>
                <a:defRPr/>
              </a:pPr>
              <a:r>
                <a:rPr lang="en-US" sz="1428" kern="0" dirty="0">
                  <a:latin typeface="Segoe UI Semibold" panose="020B0702040204020203" pitchFamily="34" charset="0"/>
                  <a:cs typeface="Segoe UI Semibold" panose="020B0702040204020203" pitchFamily="34" charset="0"/>
                </a:rPr>
                <a:t>Feb 23, 2017</a:t>
              </a:r>
            </a:p>
            <a:p>
              <a:pPr algn="ctr" defTabSz="914224">
                <a:lnSpc>
                  <a:spcPct val="90000"/>
                </a:lnSpc>
                <a:defRPr/>
              </a:pPr>
              <a:r>
                <a:rPr lang="en-US" sz="1428" kern="0" dirty="0"/>
                <a:t>SPFx </a:t>
              </a:r>
              <a:r>
                <a:rPr lang="en-US" sz="1428" u="sng" kern="0" dirty="0"/>
                <a:t>GA</a:t>
              </a:r>
            </a:p>
          </p:txBody>
        </p:sp>
        <p:sp>
          <p:nvSpPr>
            <p:cNvPr id="20" name="TextBox 19">
              <a:extLst>
                <a:ext uri="{FF2B5EF4-FFF2-40B4-BE49-F238E27FC236}">
                  <a16:creationId xmlns:a16="http://schemas.microsoft.com/office/drawing/2014/main" id="{A8D4D945-A177-4D2F-AB7A-0AB9C6FE9079}"/>
                </a:ext>
              </a:extLst>
            </p:cNvPr>
            <p:cNvSpPr txBox="1"/>
            <p:nvPr/>
          </p:nvSpPr>
          <p:spPr>
            <a:xfrm>
              <a:off x="10365757" y="3546798"/>
              <a:ext cx="1669048" cy="777905"/>
            </a:xfrm>
            <a:prstGeom prst="rect">
              <a:avLst/>
            </a:prstGeom>
            <a:noFill/>
          </p:spPr>
          <p:txBody>
            <a:bodyPr wrap="none" lIns="93260" tIns="93260" rIns="93260" bIns="93260" rtlCol="0">
              <a:spAutoFit/>
            </a:bodyPr>
            <a:lstStyle/>
            <a:p>
              <a:pPr algn="ctr" defTabSz="914224">
                <a:lnSpc>
                  <a:spcPct val="90000"/>
                </a:lnSpc>
                <a:defRPr/>
              </a:pPr>
              <a:r>
                <a:rPr lang="en-US" sz="1428" kern="0" dirty="0">
                  <a:latin typeface="Segoe UI Semibold" panose="020B0702040204020203" pitchFamily="34" charset="0"/>
                  <a:cs typeface="Segoe UI Semibold" panose="020B0702040204020203" pitchFamily="34" charset="0"/>
                </a:rPr>
                <a:t>Sept 12, 2017</a:t>
              </a:r>
            </a:p>
            <a:p>
              <a:pPr algn="ctr" defTabSz="914224">
                <a:lnSpc>
                  <a:spcPct val="90000"/>
                </a:lnSpc>
                <a:defRPr/>
              </a:pPr>
              <a:r>
                <a:rPr lang="en-US" sz="1428" kern="0" dirty="0"/>
                <a:t>FP2 for SP2016</a:t>
              </a:r>
              <a:br>
                <a:rPr lang="en-US" sz="1428" kern="0" dirty="0"/>
              </a:br>
              <a:r>
                <a:rPr lang="en-US" sz="1428" kern="0" dirty="0"/>
                <a:t>(SPFx for on-</a:t>
              </a:r>
              <a:r>
                <a:rPr lang="en-US" sz="1428" kern="0" dirty="0" err="1"/>
                <a:t>prem</a:t>
              </a:r>
              <a:r>
                <a:rPr lang="en-US" sz="1428" kern="0" dirty="0"/>
                <a:t>)</a:t>
              </a:r>
              <a:endParaRPr lang="en-US" sz="1428" u="sng" kern="0" dirty="0"/>
            </a:p>
          </p:txBody>
        </p:sp>
        <p:cxnSp>
          <p:nvCxnSpPr>
            <p:cNvPr id="21" name="Straight Connector 20">
              <a:extLst>
                <a:ext uri="{FF2B5EF4-FFF2-40B4-BE49-F238E27FC236}">
                  <a16:creationId xmlns:a16="http://schemas.microsoft.com/office/drawing/2014/main" id="{5AE7875D-857D-4DF3-9413-C20D17557D37}"/>
                </a:ext>
              </a:extLst>
            </p:cNvPr>
            <p:cNvCxnSpPr>
              <a:cxnSpLocks/>
            </p:cNvCxnSpPr>
            <p:nvPr/>
          </p:nvCxnSpPr>
          <p:spPr>
            <a:xfrm flipV="1">
              <a:off x="11594487" y="2430894"/>
              <a:ext cx="0" cy="1150629"/>
            </a:xfrm>
            <a:prstGeom prst="line">
              <a:avLst/>
            </a:prstGeom>
            <a:ln w="25400">
              <a:solidFill>
                <a:schemeClr val="accent1"/>
              </a:solidFill>
              <a:headEnd type="none"/>
              <a:tailEnd type="oval" w="lg" len="lg"/>
            </a:ln>
          </p:spPr>
          <p:style>
            <a:lnRef idx="3">
              <a:schemeClr val="accent2"/>
            </a:lnRef>
            <a:fillRef idx="0">
              <a:schemeClr val="accent2"/>
            </a:fillRef>
            <a:effectRef idx="2">
              <a:schemeClr val="accent2"/>
            </a:effectRef>
            <a:fontRef idx="minor">
              <a:schemeClr val="tx1"/>
            </a:fontRef>
          </p:style>
        </p:cxnSp>
        <p:cxnSp>
          <p:nvCxnSpPr>
            <p:cNvPr id="23" name="Straight Connector 22">
              <a:extLst>
                <a:ext uri="{FF2B5EF4-FFF2-40B4-BE49-F238E27FC236}">
                  <a16:creationId xmlns:a16="http://schemas.microsoft.com/office/drawing/2014/main" id="{32DDDF99-2D74-46CE-A35D-74F037368053}"/>
                </a:ext>
              </a:extLst>
            </p:cNvPr>
            <p:cNvCxnSpPr>
              <a:cxnSpLocks/>
            </p:cNvCxnSpPr>
            <p:nvPr/>
          </p:nvCxnSpPr>
          <p:spPr>
            <a:xfrm flipV="1">
              <a:off x="9115416" y="2430894"/>
              <a:ext cx="0" cy="586331"/>
            </a:xfrm>
            <a:prstGeom prst="line">
              <a:avLst/>
            </a:prstGeom>
            <a:ln w="25400">
              <a:solidFill>
                <a:schemeClr val="accent1"/>
              </a:solidFill>
              <a:headEnd type="none"/>
              <a:tailEnd type="oval" w="lg" len="lg"/>
            </a:ln>
          </p:spPr>
          <p:style>
            <a:lnRef idx="3">
              <a:schemeClr val="accent2"/>
            </a:lnRef>
            <a:fillRef idx="0">
              <a:schemeClr val="accent2"/>
            </a:fillRef>
            <a:effectRef idx="2">
              <a:schemeClr val="accent2"/>
            </a:effectRef>
            <a:fontRef idx="minor">
              <a:schemeClr val="tx1"/>
            </a:fontRef>
          </p:style>
        </p:cxnSp>
        <p:sp>
          <p:nvSpPr>
            <p:cNvPr id="24" name="TextBox 23">
              <a:extLst>
                <a:ext uri="{FF2B5EF4-FFF2-40B4-BE49-F238E27FC236}">
                  <a16:creationId xmlns:a16="http://schemas.microsoft.com/office/drawing/2014/main" id="{7F5C0FF6-3533-4052-AC4D-487967D88AAB}"/>
                </a:ext>
              </a:extLst>
            </p:cNvPr>
            <p:cNvSpPr txBox="1"/>
            <p:nvPr/>
          </p:nvSpPr>
          <p:spPr>
            <a:xfrm>
              <a:off x="8088726" y="3025176"/>
              <a:ext cx="2073004" cy="580159"/>
            </a:xfrm>
            <a:prstGeom prst="rect">
              <a:avLst/>
            </a:prstGeom>
            <a:noFill/>
          </p:spPr>
          <p:txBody>
            <a:bodyPr wrap="none" lIns="93260" tIns="93260" rIns="93260" bIns="93260" rtlCol="0">
              <a:spAutoFit/>
            </a:bodyPr>
            <a:lstStyle/>
            <a:p>
              <a:pPr algn="ctr" defTabSz="914224">
                <a:lnSpc>
                  <a:spcPct val="90000"/>
                </a:lnSpc>
                <a:defRPr/>
              </a:pPr>
              <a:r>
                <a:rPr lang="en-US" sz="1428" kern="0" dirty="0">
                  <a:latin typeface="Segoe UI Semibold" panose="020B0702040204020203" pitchFamily="34" charset="0"/>
                  <a:cs typeface="Segoe UI Semibold" panose="020B0702040204020203" pitchFamily="34" charset="0"/>
                </a:rPr>
                <a:t>June 12, 2017</a:t>
              </a:r>
            </a:p>
            <a:p>
              <a:pPr algn="ctr" defTabSz="914224">
                <a:lnSpc>
                  <a:spcPct val="90000"/>
                </a:lnSpc>
                <a:defRPr/>
              </a:pPr>
              <a:r>
                <a:rPr lang="en-US" sz="1428" kern="0" dirty="0"/>
                <a:t>SPFx </a:t>
              </a:r>
              <a:r>
                <a:rPr lang="en-US" sz="1428" u="sng" kern="0" dirty="0"/>
                <a:t>Extensions Preview</a:t>
              </a:r>
            </a:p>
          </p:txBody>
        </p:sp>
        <p:sp>
          <p:nvSpPr>
            <p:cNvPr id="25" name="TextBox 24">
              <a:extLst>
                <a:ext uri="{FF2B5EF4-FFF2-40B4-BE49-F238E27FC236}">
                  <a16:creationId xmlns:a16="http://schemas.microsoft.com/office/drawing/2014/main" id="{ABC06B71-0089-492E-8669-F12195118B33}"/>
                </a:ext>
              </a:extLst>
            </p:cNvPr>
            <p:cNvSpPr txBox="1"/>
            <p:nvPr/>
          </p:nvSpPr>
          <p:spPr>
            <a:xfrm>
              <a:off x="10065157" y="1396535"/>
              <a:ext cx="1781257" cy="580159"/>
            </a:xfrm>
            <a:prstGeom prst="rect">
              <a:avLst/>
            </a:prstGeom>
            <a:noFill/>
          </p:spPr>
          <p:txBody>
            <a:bodyPr wrap="none" lIns="93260" tIns="93260" rIns="93260" bIns="93260" rtlCol="0">
              <a:spAutoFit/>
            </a:bodyPr>
            <a:lstStyle/>
            <a:p>
              <a:pPr algn="ctr" defTabSz="914224">
                <a:lnSpc>
                  <a:spcPct val="90000"/>
                </a:lnSpc>
                <a:defRPr/>
              </a:pPr>
              <a:r>
                <a:rPr lang="en-US" sz="1428" kern="0" dirty="0">
                  <a:latin typeface="Segoe UI Semibold" panose="020B0702040204020203" pitchFamily="34" charset="0"/>
                  <a:cs typeface="Segoe UI Semibold" panose="020B0702040204020203" pitchFamily="34" charset="0"/>
                </a:rPr>
                <a:t>Aug 29, 2017</a:t>
              </a:r>
            </a:p>
            <a:p>
              <a:pPr algn="ctr" defTabSz="914224">
                <a:lnSpc>
                  <a:spcPct val="90000"/>
                </a:lnSpc>
                <a:defRPr/>
              </a:pPr>
              <a:r>
                <a:rPr lang="en-US" sz="1428" kern="0" dirty="0"/>
                <a:t>SPFx </a:t>
              </a:r>
              <a:r>
                <a:rPr lang="en-US" sz="1428" u="sng" kern="0" dirty="0"/>
                <a:t>Extensions RC0</a:t>
              </a:r>
            </a:p>
          </p:txBody>
        </p:sp>
        <p:cxnSp>
          <p:nvCxnSpPr>
            <p:cNvPr id="26" name="Straight Connector 25">
              <a:extLst>
                <a:ext uri="{FF2B5EF4-FFF2-40B4-BE49-F238E27FC236}">
                  <a16:creationId xmlns:a16="http://schemas.microsoft.com/office/drawing/2014/main" id="{E279CE82-EAA5-4485-9F0A-B54C344D6A3A}"/>
                </a:ext>
              </a:extLst>
            </p:cNvPr>
            <p:cNvCxnSpPr/>
            <p:nvPr/>
          </p:nvCxnSpPr>
          <p:spPr>
            <a:xfrm>
              <a:off x="11186401" y="1961358"/>
              <a:ext cx="0" cy="457200"/>
            </a:xfrm>
            <a:prstGeom prst="line">
              <a:avLst/>
            </a:prstGeom>
            <a:ln w="25400">
              <a:solidFill>
                <a:schemeClr val="accent1"/>
              </a:solidFill>
              <a:headEnd type="none"/>
              <a:tailEnd type="oval" w="lg" len="lg"/>
            </a:ln>
          </p:spPr>
          <p:style>
            <a:lnRef idx="3">
              <a:schemeClr val="accent2"/>
            </a:lnRef>
            <a:fillRef idx="0">
              <a:schemeClr val="accent2"/>
            </a:fillRef>
            <a:effectRef idx="2">
              <a:schemeClr val="accent2"/>
            </a:effectRef>
            <a:fontRef idx="minor">
              <a:schemeClr val="tx1"/>
            </a:fontRef>
          </p:style>
        </p:cxnSp>
        <p:cxnSp>
          <p:nvCxnSpPr>
            <p:cNvPr id="27" name="Straight Connector 26">
              <a:extLst>
                <a:ext uri="{FF2B5EF4-FFF2-40B4-BE49-F238E27FC236}">
                  <a16:creationId xmlns:a16="http://schemas.microsoft.com/office/drawing/2014/main" id="{89A369CB-6AA2-4F82-870C-CCCB9463B187}"/>
                </a:ext>
              </a:extLst>
            </p:cNvPr>
            <p:cNvCxnSpPr>
              <a:cxnSpLocks/>
            </p:cNvCxnSpPr>
            <p:nvPr/>
          </p:nvCxnSpPr>
          <p:spPr>
            <a:xfrm flipV="1">
              <a:off x="10831113" y="2430894"/>
              <a:ext cx="0" cy="364017"/>
            </a:xfrm>
            <a:prstGeom prst="line">
              <a:avLst/>
            </a:prstGeom>
            <a:ln w="25400">
              <a:solidFill>
                <a:schemeClr val="accent1"/>
              </a:solidFill>
              <a:headEnd type="none"/>
              <a:tailEnd type="oval" w="lg" len="lg"/>
            </a:ln>
          </p:spPr>
          <p:style>
            <a:lnRef idx="3">
              <a:schemeClr val="accent2"/>
            </a:lnRef>
            <a:fillRef idx="0">
              <a:schemeClr val="accent2"/>
            </a:fillRef>
            <a:effectRef idx="2">
              <a:schemeClr val="accent2"/>
            </a:effectRef>
            <a:fontRef idx="minor">
              <a:schemeClr val="tx1"/>
            </a:fontRef>
          </p:style>
        </p:cxnSp>
        <p:sp>
          <p:nvSpPr>
            <p:cNvPr id="29" name="TextBox 28">
              <a:extLst>
                <a:ext uri="{FF2B5EF4-FFF2-40B4-BE49-F238E27FC236}">
                  <a16:creationId xmlns:a16="http://schemas.microsoft.com/office/drawing/2014/main" id="{FB9BB1E0-F387-40D9-8096-5945B089AE4C}"/>
                </a:ext>
              </a:extLst>
            </p:cNvPr>
            <p:cNvSpPr txBox="1"/>
            <p:nvPr/>
          </p:nvSpPr>
          <p:spPr>
            <a:xfrm>
              <a:off x="10077180" y="2831276"/>
              <a:ext cx="1491583" cy="777905"/>
            </a:xfrm>
            <a:prstGeom prst="rect">
              <a:avLst/>
            </a:prstGeom>
            <a:noFill/>
          </p:spPr>
          <p:txBody>
            <a:bodyPr wrap="square" lIns="93260" tIns="93260" rIns="93260" bIns="93260" rtlCol="0">
              <a:spAutoFit/>
            </a:bodyPr>
            <a:lstStyle/>
            <a:p>
              <a:pPr algn="ctr" defTabSz="914224">
                <a:lnSpc>
                  <a:spcPct val="90000"/>
                </a:lnSpc>
                <a:defRPr/>
              </a:pPr>
              <a:r>
                <a:rPr lang="en-US" sz="1428" kern="0" dirty="0">
                  <a:latin typeface="Segoe UI Semibold" panose="020B0702040204020203" pitchFamily="34" charset="0"/>
                  <a:cs typeface="Segoe UI Semibold" panose="020B0702040204020203" pitchFamily="34" charset="0"/>
                </a:rPr>
                <a:t>Aug 9, 2017</a:t>
              </a:r>
            </a:p>
            <a:p>
              <a:pPr algn="ctr" defTabSz="914224">
                <a:lnSpc>
                  <a:spcPct val="90000"/>
                </a:lnSpc>
                <a:defRPr/>
              </a:pPr>
              <a:r>
                <a:rPr lang="en-US" sz="1428" kern="0" dirty="0"/>
                <a:t>Tenant Admin Deployment</a:t>
              </a:r>
              <a:endParaRPr lang="en-US" sz="1428" u="sng" kern="0" dirty="0"/>
            </a:p>
          </p:txBody>
        </p:sp>
      </p:grpSp>
      <p:grpSp>
        <p:nvGrpSpPr>
          <p:cNvPr id="34" name="Group 33">
            <a:extLst>
              <a:ext uri="{FF2B5EF4-FFF2-40B4-BE49-F238E27FC236}">
                <a16:creationId xmlns:a16="http://schemas.microsoft.com/office/drawing/2014/main" id="{89BA255E-B036-44D0-95D6-98F6224F56AD}"/>
              </a:ext>
            </a:extLst>
          </p:cNvPr>
          <p:cNvGrpSpPr/>
          <p:nvPr/>
        </p:nvGrpSpPr>
        <p:grpSpPr>
          <a:xfrm>
            <a:off x="2583149" y="4215178"/>
            <a:ext cx="9571659" cy="2374872"/>
            <a:chOff x="2540249" y="4407626"/>
            <a:chExt cx="9384831" cy="2328516"/>
          </a:xfrm>
        </p:grpSpPr>
        <p:sp>
          <p:nvSpPr>
            <p:cNvPr id="39" name="Rectangle 38">
              <a:extLst>
                <a:ext uri="{FF2B5EF4-FFF2-40B4-BE49-F238E27FC236}">
                  <a16:creationId xmlns:a16="http://schemas.microsoft.com/office/drawing/2014/main" id="{A1F2F89B-10B3-434F-A218-BB1890BC3863}"/>
                </a:ext>
              </a:extLst>
            </p:cNvPr>
            <p:cNvSpPr/>
            <p:nvPr/>
          </p:nvSpPr>
          <p:spPr bwMode="auto">
            <a:xfrm>
              <a:off x="2540249" y="4407626"/>
              <a:ext cx="9384831" cy="22502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C7FC094-5396-4934-94B6-00B02CBB3F06}"/>
                </a:ext>
              </a:extLst>
            </p:cNvPr>
            <p:cNvSpPr/>
            <p:nvPr/>
          </p:nvSpPr>
          <p:spPr>
            <a:xfrm>
              <a:off x="3627579" y="4632841"/>
              <a:ext cx="8259186" cy="2103301"/>
            </a:xfrm>
            <a:prstGeom prst="rect">
              <a:avLst/>
            </a:prstGeom>
          </p:spPr>
          <p:txBody>
            <a:bodyPr numCol="3" spcCol="365760">
              <a:noAutofit/>
            </a:bodyPr>
            <a:lstStyle/>
            <a:p>
              <a:pPr marL="342900" indent="-342900">
                <a:lnSpc>
                  <a:spcPct val="90000"/>
                </a:lnSpc>
                <a:spcBef>
                  <a:spcPts val="612"/>
                </a:spcBef>
                <a:buClr>
                  <a:srgbClr val="92D050"/>
                </a:buClr>
                <a:buSzPct val="100000"/>
                <a:buFont typeface="Arial" panose="020B0604020202020204" pitchFamily="34" charset="0"/>
                <a:buChar char="•"/>
              </a:pPr>
              <a:r>
                <a:rPr lang="en-US" sz="1836" dirty="0">
                  <a:cs typeface="Segoe UI Light" panose="020B0502040204020203" pitchFamily="34" charset="0"/>
                </a:rPr>
                <a:t>Client side web parts</a:t>
              </a:r>
            </a:p>
            <a:p>
              <a:pPr marL="342900" indent="-342900">
                <a:lnSpc>
                  <a:spcPct val="90000"/>
                </a:lnSpc>
                <a:spcBef>
                  <a:spcPts val="612"/>
                </a:spcBef>
                <a:buClr>
                  <a:srgbClr val="92D050"/>
                </a:buClr>
                <a:buSzPct val="100000"/>
                <a:buFont typeface="Arial" panose="020B0604020202020204" pitchFamily="34" charset="0"/>
                <a:buChar char="•"/>
              </a:pPr>
              <a:r>
                <a:rPr lang="en-US" sz="1836" dirty="0">
                  <a:cs typeface="Segoe UI Light" panose="020B0502040204020203" pitchFamily="34" charset="0"/>
                </a:rPr>
                <a:t>Modern tool box integration</a:t>
              </a:r>
            </a:p>
            <a:p>
              <a:pPr marL="342900" indent="-342900">
                <a:lnSpc>
                  <a:spcPct val="90000"/>
                </a:lnSpc>
                <a:spcBef>
                  <a:spcPts val="612"/>
                </a:spcBef>
                <a:buClr>
                  <a:srgbClr val="92D050"/>
                </a:buClr>
                <a:buSzPct val="100000"/>
                <a:buFont typeface="Arial" panose="020B0604020202020204" pitchFamily="34" charset="0"/>
                <a:buChar char="•"/>
              </a:pPr>
              <a:r>
                <a:rPr lang="en-US" sz="1836" dirty="0">
                  <a:cs typeface="Segoe UI Light" panose="020B0502040204020203" pitchFamily="34" charset="0"/>
                </a:rPr>
                <a:t>Responsive by design</a:t>
              </a:r>
            </a:p>
            <a:p>
              <a:pPr marL="342900" indent="-342900">
                <a:lnSpc>
                  <a:spcPct val="90000"/>
                </a:lnSpc>
                <a:spcBef>
                  <a:spcPts val="612"/>
                </a:spcBef>
                <a:buClr>
                  <a:srgbClr val="92D050"/>
                </a:buClr>
                <a:buSzPct val="100000"/>
                <a:buFont typeface="Arial" panose="020B0604020202020204" pitchFamily="34" charset="0"/>
                <a:buChar char="•"/>
              </a:pPr>
              <a:r>
                <a:rPr lang="en-US" sz="1836" dirty="0">
                  <a:cs typeface="Segoe UI Light" panose="020B0502040204020203" pitchFamily="34" charset="0"/>
                </a:rPr>
                <a:t>CDN Support</a:t>
              </a:r>
            </a:p>
            <a:p>
              <a:pPr marL="342900" indent="-342900">
                <a:lnSpc>
                  <a:spcPct val="90000"/>
                </a:lnSpc>
                <a:spcBef>
                  <a:spcPts val="612"/>
                </a:spcBef>
                <a:buClr>
                  <a:srgbClr val="92D050"/>
                </a:buClr>
                <a:buSzPct val="100000"/>
                <a:buFont typeface="Arial" panose="020B0604020202020204" pitchFamily="34" charset="0"/>
                <a:buChar char="•"/>
              </a:pPr>
              <a:endParaRPr lang="en-US" sz="1836" dirty="0">
                <a:cs typeface="Segoe UI Light" panose="020B0502040204020203" pitchFamily="34" charset="0"/>
              </a:endParaRPr>
            </a:p>
            <a:p>
              <a:pPr marL="342900" indent="-342900">
                <a:lnSpc>
                  <a:spcPct val="90000"/>
                </a:lnSpc>
                <a:spcBef>
                  <a:spcPts val="612"/>
                </a:spcBef>
                <a:buClr>
                  <a:srgbClr val="92D050"/>
                </a:buClr>
                <a:buSzPct val="100000"/>
                <a:buFont typeface="Arial" panose="020B0604020202020204" pitchFamily="34" charset="0"/>
                <a:buChar char="•"/>
              </a:pPr>
              <a:r>
                <a:rPr lang="en-US" sz="1836" dirty="0">
                  <a:cs typeface="Segoe UI Light" panose="020B0502040204020203" pitchFamily="34" charset="0"/>
                </a:rPr>
                <a:t>Front end development tool chain</a:t>
              </a:r>
            </a:p>
            <a:p>
              <a:pPr marL="342900" indent="-342900">
                <a:lnSpc>
                  <a:spcPct val="90000"/>
                </a:lnSpc>
                <a:spcBef>
                  <a:spcPts val="612"/>
                </a:spcBef>
                <a:buClr>
                  <a:srgbClr val="92D050"/>
                </a:buClr>
                <a:buSzPct val="100000"/>
                <a:buFont typeface="Arial" panose="020B0604020202020204" pitchFamily="34" charset="0"/>
                <a:buChar char="•"/>
              </a:pPr>
              <a:r>
                <a:rPr lang="en-US" sz="1836" dirty="0">
                  <a:cs typeface="Segoe UI Light" panose="020B0502040204020203" pitchFamily="34" charset="0"/>
                </a:rPr>
                <a:t>Compatibility with </a:t>
              </a:r>
              <a:br>
                <a:rPr lang="en-US" sz="1836" dirty="0">
                  <a:cs typeface="Segoe UI Light" panose="020B0502040204020203" pitchFamily="34" charset="0"/>
                </a:rPr>
              </a:br>
              <a:r>
                <a:rPr lang="en-US" sz="1836" dirty="0">
                  <a:cs typeface="Segoe UI Light" panose="020B0502040204020203" pitchFamily="34" charset="0"/>
                </a:rPr>
                <a:t>classic pages</a:t>
              </a:r>
            </a:p>
            <a:p>
              <a:pPr marL="342900" indent="-342900">
                <a:lnSpc>
                  <a:spcPct val="90000"/>
                </a:lnSpc>
                <a:spcBef>
                  <a:spcPts val="612"/>
                </a:spcBef>
                <a:buClr>
                  <a:srgbClr val="92D050"/>
                </a:buClr>
                <a:buSzPct val="100000"/>
                <a:buFont typeface="Arial" panose="020B0604020202020204" pitchFamily="34" charset="0"/>
                <a:buChar char="•"/>
              </a:pPr>
              <a:r>
                <a:rPr lang="en-US" sz="1836" dirty="0">
                  <a:cs typeface="Segoe UI Light" panose="020B0502040204020203" pitchFamily="34" charset="0"/>
                </a:rPr>
                <a:t>Workbench</a:t>
              </a:r>
            </a:p>
            <a:p>
              <a:pPr marL="342900" indent="-342900">
                <a:lnSpc>
                  <a:spcPct val="90000"/>
                </a:lnSpc>
                <a:spcBef>
                  <a:spcPts val="612"/>
                </a:spcBef>
                <a:buClr>
                  <a:srgbClr val="92D050"/>
                </a:buClr>
                <a:buSzPct val="100000"/>
                <a:buFont typeface="Arial" panose="020B0604020202020204" pitchFamily="34" charset="0"/>
                <a:buChar char="•"/>
              </a:pPr>
              <a:r>
                <a:rPr lang="en-US" sz="1836" dirty="0">
                  <a:cs typeface="Segoe UI Light" panose="020B0502040204020203" pitchFamily="34" charset="0"/>
                </a:rPr>
                <a:t>Property panel</a:t>
              </a:r>
            </a:p>
            <a:p>
              <a:pPr marL="342900" indent="-342900">
                <a:lnSpc>
                  <a:spcPct val="90000"/>
                </a:lnSpc>
                <a:spcBef>
                  <a:spcPts val="612"/>
                </a:spcBef>
                <a:buClr>
                  <a:srgbClr val="92D050"/>
                </a:buClr>
                <a:buSzPct val="100000"/>
                <a:buFont typeface="Arial" panose="020B0604020202020204" pitchFamily="34" charset="0"/>
                <a:buChar char="•"/>
              </a:pPr>
              <a:r>
                <a:rPr lang="en-US" sz="1836" dirty="0">
                  <a:cs typeface="Segoe UI Light" panose="020B0502040204020203" pitchFamily="34" charset="0"/>
                </a:rPr>
                <a:t>APIs</a:t>
              </a:r>
            </a:p>
            <a:p>
              <a:pPr marL="342900" indent="-342900">
                <a:lnSpc>
                  <a:spcPct val="90000"/>
                </a:lnSpc>
                <a:spcBef>
                  <a:spcPts val="612"/>
                </a:spcBef>
                <a:buClr>
                  <a:srgbClr val="92D050"/>
                </a:buClr>
                <a:buSzPct val="100000"/>
                <a:buFont typeface="Arial" panose="020B0604020202020204" pitchFamily="34" charset="0"/>
                <a:buChar char="•"/>
              </a:pPr>
              <a:r>
                <a:rPr lang="en-US" sz="1836" dirty="0">
                  <a:cs typeface="Segoe UI Light" panose="020B0502040204020203" pitchFamily="34" charset="0"/>
                </a:rPr>
                <a:t>Samples</a:t>
              </a:r>
            </a:p>
            <a:p>
              <a:pPr marL="342900" indent="-342900">
                <a:lnSpc>
                  <a:spcPct val="90000"/>
                </a:lnSpc>
                <a:spcBef>
                  <a:spcPts val="612"/>
                </a:spcBef>
                <a:buClr>
                  <a:srgbClr val="92D050"/>
                </a:buClr>
                <a:buSzPct val="100000"/>
                <a:buFont typeface="Arial" panose="020B0604020202020204" pitchFamily="34" charset="0"/>
                <a:buChar char="•"/>
              </a:pPr>
              <a:r>
                <a:rPr lang="en-US" sz="1836" dirty="0">
                  <a:cs typeface="Segoe UI Light" panose="020B0502040204020203" pitchFamily="34" charset="0"/>
                </a:rPr>
                <a:t>Documentation</a:t>
              </a:r>
            </a:p>
            <a:p>
              <a:pPr marL="342900" indent="-342900">
                <a:lnSpc>
                  <a:spcPct val="90000"/>
                </a:lnSpc>
                <a:spcBef>
                  <a:spcPts val="612"/>
                </a:spcBef>
                <a:buClr>
                  <a:srgbClr val="92D050"/>
                </a:buClr>
                <a:buSzPct val="100000"/>
                <a:buFont typeface="Arial" panose="020B0604020202020204" pitchFamily="34" charset="0"/>
                <a:buChar char="•"/>
              </a:pPr>
              <a:r>
                <a:rPr lang="en-US" sz="1836" dirty="0">
                  <a:cs typeface="Segoe UI Light" panose="020B0502040204020203" pitchFamily="34" charset="0"/>
                </a:rPr>
                <a:t>Package deployment and app catalog integration</a:t>
              </a:r>
            </a:p>
          </p:txBody>
        </p:sp>
      </p:grpSp>
      <p:grpSp>
        <p:nvGrpSpPr>
          <p:cNvPr id="33" name="Group 32">
            <a:extLst>
              <a:ext uri="{FF2B5EF4-FFF2-40B4-BE49-F238E27FC236}">
                <a16:creationId xmlns:a16="http://schemas.microsoft.com/office/drawing/2014/main" id="{3843CDE6-5B07-458D-AA65-DC7EF8B8D50D}"/>
              </a:ext>
            </a:extLst>
          </p:cNvPr>
          <p:cNvGrpSpPr/>
          <p:nvPr/>
        </p:nvGrpSpPr>
        <p:grpSpPr>
          <a:xfrm>
            <a:off x="312193" y="4960618"/>
            <a:ext cx="3427561" cy="1100847"/>
            <a:chOff x="310804" y="4597524"/>
            <a:chExt cx="3177558" cy="867293"/>
          </a:xfrm>
        </p:grpSpPr>
        <p:sp>
          <p:nvSpPr>
            <p:cNvPr id="42" name="TextBox 41">
              <a:extLst>
                <a:ext uri="{FF2B5EF4-FFF2-40B4-BE49-F238E27FC236}">
                  <a16:creationId xmlns:a16="http://schemas.microsoft.com/office/drawing/2014/main" id="{79212398-AB42-49EC-A06E-5B2CD3F45004}"/>
                </a:ext>
              </a:extLst>
            </p:cNvPr>
            <p:cNvSpPr txBox="1"/>
            <p:nvPr/>
          </p:nvSpPr>
          <p:spPr>
            <a:xfrm>
              <a:off x="310804" y="4612591"/>
              <a:ext cx="2229445" cy="666312"/>
            </a:xfrm>
            <a:prstGeom prst="rect">
              <a:avLst/>
            </a:prstGeom>
            <a:noFill/>
          </p:spPr>
          <p:txBody>
            <a:bodyPr wrap="square" rtlCol="0">
              <a:spAutoFit/>
            </a:bodyPr>
            <a:lstStyle/>
            <a:p>
              <a:r>
                <a:rPr lang="en-US" sz="2448" dirty="0">
                  <a:solidFill>
                    <a:schemeClr val="tx2"/>
                  </a:solidFill>
                  <a:latin typeface="Segoe UI Semibold" panose="020B0702040204020203" pitchFamily="34" charset="0"/>
                  <a:cs typeface="Segoe UI Semibold" panose="020B0702040204020203" pitchFamily="34" charset="0"/>
                </a:rPr>
                <a:t>Shipped since last Ignite!!!</a:t>
              </a:r>
            </a:p>
          </p:txBody>
        </p:sp>
        <p:sp>
          <p:nvSpPr>
            <p:cNvPr id="32" name="Arrow: Right 31">
              <a:extLst>
                <a:ext uri="{FF2B5EF4-FFF2-40B4-BE49-F238E27FC236}">
                  <a16:creationId xmlns:a16="http://schemas.microsoft.com/office/drawing/2014/main" id="{17B7F7B2-4E4E-4573-A156-FB22E0908BA5}"/>
                </a:ext>
              </a:extLst>
            </p:cNvPr>
            <p:cNvSpPr/>
            <p:nvPr/>
          </p:nvSpPr>
          <p:spPr bwMode="auto">
            <a:xfrm>
              <a:off x="2416119" y="4597524"/>
              <a:ext cx="1072243" cy="867293"/>
            </a:xfrm>
            <a:prstGeom prst="rightArrow">
              <a:avLst>
                <a:gd name="adj1" fmla="val 55272"/>
                <a:gd name="adj2" fmla="val 5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10028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10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decel="10000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0-#ppt_w/2"/>
                                          </p:val>
                                        </p:tav>
                                        <p:tav tm="100000">
                                          <p:val>
                                            <p:strVal val="#ppt_x"/>
                                          </p:val>
                                        </p:tav>
                                      </p:tavLst>
                                    </p:anim>
                                    <p:anim calcmode="lin" valueType="num">
                                      <p:cBhvr additive="base">
                                        <p:cTn id="13" dur="500" fill="hold"/>
                                        <p:tgtEl>
                                          <p:spTgt spid="33"/>
                                        </p:tgtEl>
                                        <p:attrNameLst>
                                          <p:attrName>ppt_y</p:attrName>
                                        </p:attrNameLst>
                                      </p:cBhvr>
                                      <p:tavLst>
                                        <p:tav tm="0">
                                          <p:val>
                                            <p:strVal val="#ppt_y"/>
                                          </p:val>
                                        </p:tav>
                                        <p:tav tm="100000">
                                          <p:val>
                                            <p:strVal val="#ppt_y"/>
                                          </p:val>
                                        </p:tav>
                                      </p:tavLst>
                                    </p:anim>
                                  </p:childTnLst>
                                </p:cTn>
                              </p:par>
                              <p:par>
                                <p:cTn id="14" presetID="2" presetClass="entr" presetSubtype="2" decel="10000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750" fill="hold"/>
                                        <p:tgtEl>
                                          <p:spTgt spid="34"/>
                                        </p:tgtEl>
                                        <p:attrNameLst>
                                          <p:attrName>ppt_x</p:attrName>
                                        </p:attrNameLst>
                                      </p:cBhvr>
                                      <p:tavLst>
                                        <p:tav tm="0">
                                          <p:val>
                                            <p:strVal val="1+#ppt_w/2"/>
                                          </p:val>
                                        </p:tav>
                                        <p:tav tm="100000">
                                          <p:val>
                                            <p:strVal val="#ppt_x"/>
                                          </p:val>
                                        </p:tav>
                                      </p:tavLst>
                                    </p:anim>
                                    <p:anim calcmode="lin" valueType="num">
                                      <p:cBhvr additive="base">
                                        <p:cTn id="17" dur="75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1846659"/>
          </a:xfrm>
        </p:spPr>
        <p:txBody>
          <a:bodyPr/>
          <a:lstStyle/>
          <a:p>
            <a:r>
              <a:rPr lang="en-US" sz="6000"/>
              <a:t>What’s a modern</a:t>
            </a:r>
            <a:r>
              <a:rPr lang="en-US" sz="6000" dirty="0"/>
              <a:t> </a:t>
            </a:r>
            <a:r>
              <a:rPr lang="en-US" sz="6000"/>
              <a:t>page?</a:t>
            </a:r>
            <a:endParaRPr lang="en-US" sz="6000" dirty="0"/>
          </a:p>
        </p:txBody>
      </p:sp>
      <p:sp>
        <p:nvSpPr>
          <p:cNvPr id="3" name="Picture Placeholder 2"/>
          <p:cNvSpPr>
            <a:spLocks noGrp="1"/>
          </p:cNvSpPr>
          <p:nvPr>
            <p:ph type="pic" sz="quarter" idx="10"/>
          </p:nvPr>
        </p:nvSpPr>
        <p:spPr/>
      </p:sp>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rendered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Natively responsive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Mobile optimized</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592800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55637" y="220662"/>
            <a:ext cx="12141789" cy="917575"/>
          </a:xfrm>
        </p:spPr>
        <p:txBody>
          <a:bodyPr/>
          <a:lstStyle/>
          <a:p>
            <a:r>
              <a:rPr lang="en-US" dirty="0"/>
              <a:t>Modern Site Pages</a:t>
            </a:r>
          </a:p>
        </p:txBody>
      </p:sp>
      <p:sp>
        <p:nvSpPr>
          <p:cNvPr id="6" name="Text Placeholder 5"/>
          <p:cNvSpPr>
            <a:spLocks noGrp="1"/>
          </p:cNvSpPr>
          <p:nvPr>
            <p:ph type="body" sz="quarter" idx="10"/>
          </p:nvPr>
        </p:nvSpPr>
        <p:spPr>
          <a:xfrm>
            <a:off x="634183" y="1245927"/>
            <a:ext cx="7096222" cy="5164491"/>
          </a:xfrm>
        </p:spPr>
        <p:txBody>
          <a:bodyPr/>
          <a:lstStyle/>
          <a:p>
            <a:r>
              <a:rPr lang="en-US" sz="2000" kern="0" dirty="0">
                <a:gradFill>
                  <a:gsLst>
                    <a:gs pos="78906">
                      <a:schemeClr val="accent1"/>
                    </a:gs>
                    <a:gs pos="46000">
                      <a:schemeClr val="accent1"/>
                    </a:gs>
                  </a:gsLst>
                  <a:lin ang="5400000" scaled="1"/>
                </a:gradFill>
                <a:latin typeface="+mn-lt"/>
              </a:rPr>
              <a:t>Easily create powerful, beautiful looking pages</a:t>
            </a:r>
          </a:p>
          <a:p>
            <a:r>
              <a:rPr lang="en-US" sz="1800" dirty="0">
                <a:gradFill>
                  <a:gsLst>
                    <a:gs pos="1250">
                      <a:schemeClr val="tx1"/>
                    </a:gs>
                    <a:gs pos="100000">
                      <a:schemeClr val="tx1"/>
                    </a:gs>
                  </a:gsLst>
                  <a:lin ang="5400000" scaled="0"/>
                </a:gradFill>
                <a:latin typeface="+mn-lt"/>
              </a:rPr>
              <a:t>Communicate ideas and information using our new authoring canvas and gallery of web parts.</a:t>
            </a:r>
          </a:p>
          <a:p>
            <a:endParaRPr lang="en-US" sz="1800" kern="0" dirty="0">
              <a:gradFill>
                <a:gsLst>
                  <a:gs pos="78906">
                    <a:schemeClr val="accent1"/>
                  </a:gs>
                  <a:gs pos="46000">
                    <a:schemeClr val="accent1"/>
                  </a:gs>
                </a:gsLst>
                <a:lin ang="5400000" scaled="1"/>
              </a:gradFill>
              <a:latin typeface="+mn-lt"/>
            </a:endParaRPr>
          </a:p>
          <a:p>
            <a:r>
              <a:rPr lang="en-US" sz="2000" kern="0" dirty="0">
                <a:gradFill>
                  <a:gsLst>
                    <a:gs pos="78906">
                      <a:schemeClr val="accent1"/>
                    </a:gs>
                    <a:gs pos="46000">
                      <a:schemeClr val="accent1"/>
                    </a:gs>
                  </a:gsLst>
                  <a:lin ang="5400000" scaled="1"/>
                </a:gradFill>
                <a:latin typeface="+mn-lt"/>
              </a:rPr>
              <a:t>Modern building blocks</a:t>
            </a:r>
          </a:p>
          <a:p>
            <a:r>
              <a:rPr lang="en-US" sz="1800" dirty="0">
                <a:gradFill>
                  <a:gsLst>
                    <a:gs pos="1250">
                      <a:schemeClr val="tx1"/>
                    </a:gs>
                    <a:gs pos="100000">
                      <a:schemeClr val="tx1"/>
                    </a:gs>
                  </a:gsLst>
                  <a:lin ang="5400000" scaled="0"/>
                </a:gradFill>
                <a:latin typeface="+mn-lt"/>
              </a:rPr>
              <a:t>Authoring canvas and web parts are built using client-side HTML and JavaScript. Pages are reusable in custom applications</a:t>
            </a:r>
          </a:p>
          <a:p>
            <a:endParaRPr lang="en-US" sz="1800" kern="0" dirty="0">
              <a:gradFill>
                <a:gsLst>
                  <a:gs pos="78906">
                    <a:schemeClr val="accent1"/>
                  </a:gs>
                  <a:gs pos="46000">
                    <a:schemeClr val="accent1"/>
                  </a:gs>
                </a:gsLst>
                <a:lin ang="5400000" scaled="1"/>
              </a:gradFill>
              <a:latin typeface="+mn-lt"/>
            </a:endParaRPr>
          </a:p>
          <a:p>
            <a:r>
              <a:rPr lang="en-US" sz="2000" kern="0" dirty="0">
                <a:gradFill>
                  <a:gsLst>
                    <a:gs pos="78906">
                      <a:schemeClr val="accent1"/>
                    </a:gs>
                    <a:gs pos="46000">
                      <a:schemeClr val="accent1"/>
                    </a:gs>
                  </a:gsLst>
                  <a:lin ang="5400000" scaled="1"/>
                </a:gradFill>
                <a:latin typeface="+mn-lt"/>
              </a:rPr>
              <a:t>Mobile support is built in from the start</a:t>
            </a:r>
          </a:p>
          <a:p>
            <a:r>
              <a:rPr lang="en-US" sz="1800" dirty="0">
                <a:gradFill>
                  <a:gsLst>
                    <a:gs pos="1250">
                      <a:schemeClr val="tx1"/>
                    </a:gs>
                    <a:gs pos="100000">
                      <a:schemeClr val="tx1"/>
                    </a:gs>
                  </a:gsLst>
                  <a:lin ang="5400000" scaled="0"/>
                </a:gradFill>
                <a:latin typeface="+mn-lt"/>
              </a:rPr>
              <a:t>Content reflows across device sizes and pages are fast and fluid.</a:t>
            </a:r>
          </a:p>
          <a:p>
            <a:endParaRPr lang="en-US" sz="1800" kern="0" dirty="0">
              <a:gradFill>
                <a:gsLst>
                  <a:gs pos="78906">
                    <a:schemeClr val="accent1"/>
                  </a:gs>
                  <a:gs pos="46000">
                    <a:schemeClr val="accent1"/>
                  </a:gs>
                </a:gsLst>
                <a:lin ang="5400000" scaled="1"/>
              </a:gradFill>
              <a:latin typeface="+mn-lt"/>
            </a:endParaRPr>
          </a:p>
          <a:p>
            <a:r>
              <a:rPr lang="en-US" sz="2000" kern="0" dirty="0">
                <a:gradFill>
                  <a:gsLst>
                    <a:gs pos="78906">
                      <a:schemeClr val="accent1"/>
                    </a:gs>
                    <a:gs pos="46000">
                      <a:schemeClr val="accent1"/>
                    </a:gs>
                  </a:gsLst>
                  <a:lin ang="5400000" scaled="1"/>
                </a:gradFill>
                <a:latin typeface="+mn-lt"/>
              </a:rPr>
              <a:t>Pages get better with the Microsoft Graph</a:t>
            </a:r>
          </a:p>
          <a:p>
            <a:r>
              <a:rPr lang="en-US" sz="1800" dirty="0">
                <a:gradFill>
                  <a:gsLst>
                    <a:gs pos="1250">
                      <a:schemeClr val="tx1"/>
                    </a:gs>
                    <a:gs pos="100000">
                      <a:schemeClr val="tx1"/>
                    </a:gs>
                  </a:gsLst>
                  <a:lin ang="5400000" scaled="0"/>
                </a:gradFill>
                <a:latin typeface="+mn-lt"/>
              </a:rPr>
              <a:t>Authors can leverage Microsoft Graph to surface relevant pages to the people that need to read them. </a:t>
            </a:r>
          </a:p>
          <a:p>
            <a:pPr marL="571500" indent="-571500">
              <a:buFont typeface="Arial" panose="020B0604020202020204" pitchFamily="34" charset="0"/>
              <a:buChar char="•"/>
            </a:pPr>
            <a:endParaRPr lang="en-US" sz="3600" dirty="0"/>
          </a:p>
        </p:txBody>
      </p:sp>
      <p:pic>
        <p:nvPicPr>
          <p:cNvPr id="8" name="Picture 7"/>
          <p:cNvPicPr>
            <a:picLocks noChangeAspect="1"/>
          </p:cNvPicPr>
          <p:nvPr/>
        </p:nvPicPr>
        <p:blipFill>
          <a:blip r:embed="rId3"/>
          <a:stretch>
            <a:fillRect/>
          </a:stretch>
        </p:blipFill>
        <p:spPr>
          <a:xfrm>
            <a:off x="7730405" y="115964"/>
            <a:ext cx="4626643" cy="6837682"/>
          </a:xfrm>
          <a:prstGeom prst="rect">
            <a:avLst/>
          </a:prstGeom>
        </p:spPr>
      </p:pic>
    </p:spTree>
    <p:extLst>
      <p:ext uri="{BB962C8B-B14F-4D97-AF65-F5344CB8AC3E}">
        <p14:creationId xmlns:p14="http://schemas.microsoft.com/office/powerpoint/2010/main" val="302964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0"/>
                                        <p:tgtEl>
                                          <p:spTgt spid="6">
                                            <p:txEl>
                                              <p:pRg st="10" end="10"/>
                                            </p:txEl>
                                          </p:spTgt>
                                        </p:tgtEl>
                                      </p:cBhvr>
                                    </p:animEffect>
                                    <p:anim calcmode="lin" valueType="num">
                                      <p:cBhvr>
                                        <p:cTn id="4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0b6fef-1a6d-40f9-94ec-8ebf4a064e98&quot;,&quot;TimeStamp&quot;:&quot;2017-07-14T14:49:00.6705788-07:00&quot;}"/>
</p:tagLst>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8b796c41-22f8-4e5f-a4f6-26e92db7f69d"/>
    <ds:schemaRef ds:uri="http://www.w3.org/XML/1998/namespace"/>
    <ds:schemaRef ds:uri="http://purl.org/dc/dcmitype/"/>
  </ds:schemaRefs>
</ds:datastoreItem>
</file>

<file path=customXml/itemProps2.xml><?xml version="1.0" encoding="utf-8"?>
<ds:datastoreItem xmlns:ds="http://schemas.openxmlformats.org/officeDocument/2006/customXml" ds:itemID="{90AD626F-293B-4A8C-9A65-29B38EF164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3322</TotalTime>
  <Words>1583</Words>
  <Application>Microsoft Office PowerPoint</Application>
  <PresentationFormat>Custom</PresentationFormat>
  <Paragraphs>270</Paragraphs>
  <Slides>18</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Consolas</vt:lpstr>
      <vt:lpstr>Segoe UI</vt:lpstr>
      <vt:lpstr>Segoe UI Light</vt:lpstr>
      <vt:lpstr>Segoe UI Semibold</vt:lpstr>
      <vt:lpstr>Segoe UI Semilight</vt:lpstr>
      <vt:lpstr>Wingdings</vt:lpstr>
      <vt:lpstr>5-30719_SharePoint_Team_Template_Light</vt:lpstr>
      <vt:lpstr>Getting started with SharePoint Framework</vt:lpstr>
      <vt:lpstr>Agenda</vt:lpstr>
      <vt:lpstr>SharePoint UX – Evolving cross versions</vt:lpstr>
      <vt:lpstr>SharePoint Extensibility Principles Build long-term, value-added services for enterprise mobility</vt:lpstr>
      <vt:lpstr>PowerPoint Presentation</vt:lpstr>
      <vt:lpstr>SharePoint Framework</vt:lpstr>
      <vt:lpstr>SPFx rapid release cadence</vt:lpstr>
      <vt:lpstr>What’s a modern page?</vt:lpstr>
      <vt:lpstr>Modern Site Pages</vt:lpstr>
      <vt:lpstr>Out of the box</vt:lpstr>
      <vt:lpstr>Easily create powerful, beautiful looking pages</vt:lpstr>
      <vt:lpstr>Web Parts and Toolbox</vt:lpstr>
      <vt:lpstr>Is all SP Online development in JavaScript? </vt:lpstr>
      <vt:lpstr>DEMO</vt:lpstr>
      <vt:lpstr>Agenda</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SharePoint Framework</dc:title>
  <dc:subject>&lt;Speech title here&gt;</dc:subject>
  <dc:creator>Vesa Juvonen;Todd Baginski</dc:creator>
  <cp:keywords>SharePoint, PnP</cp:keywords>
  <dc:description>Template: _x000d_
Formatting: _x000d_
Audience Type:</dc:description>
  <cp:lastModifiedBy>Eric Overfield</cp:lastModifiedBy>
  <cp:revision>32</cp:revision>
  <dcterms:created xsi:type="dcterms:W3CDTF">2016-10-24T10:18:28Z</dcterms:created>
  <dcterms:modified xsi:type="dcterms:W3CDTF">2017-10-18T05:33:39Z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